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60" r:id="rId1"/>
  </p:sldMasterIdLst>
  <p:notesMasterIdLst>
    <p:notesMasterId r:id="rId18"/>
  </p:notesMasterIdLst>
  <p:sldIdLst>
    <p:sldId id="256" r:id="rId2"/>
    <p:sldId id="384" r:id="rId3"/>
    <p:sldId id="351" r:id="rId4"/>
    <p:sldId id="368" r:id="rId5"/>
    <p:sldId id="379" r:id="rId6"/>
    <p:sldId id="386" r:id="rId7"/>
    <p:sldId id="380" r:id="rId8"/>
    <p:sldId id="385" r:id="rId9"/>
    <p:sldId id="373" r:id="rId10"/>
    <p:sldId id="376" r:id="rId11"/>
    <p:sldId id="374" r:id="rId12"/>
    <p:sldId id="388" r:id="rId13"/>
    <p:sldId id="382" r:id="rId14"/>
    <p:sldId id="375" r:id="rId15"/>
    <p:sldId id="371" r:id="rId16"/>
    <p:sldId id="383" r:id="rId17"/>
  </p:sldIdLst>
  <p:sldSz cx="9144000" cy="6858000" type="screen4x3"/>
  <p:notesSz cx="6858000" cy="9144000"/>
  <p:embeddedFontLst>
    <p:embeddedFont>
      <p:font typeface="Calibri" panose="020F0502020204030204" pitchFamily="34" charset="0"/>
      <p:regular r:id="rId19"/>
      <p:bold r:id="rId20"/>
      <p:italic r:id="rId21"/>
      <p:boldItalic r:id="rId22"/>
    </p:embeddedFont>
    <p:embeddedFont>
      <p:font typeface="Calibri Light" panose="020F0302020204030204" pitchFamily="34" charset="0"/>
      <p:regular r:id="rId23"/>
      <p:italic r:id="rId24"/>
    </p:embeddedFont>
    <p:embeddedFont>
      <p:font typeface="나눔바른펜" panose="020B0503000000000000" pitchFamily="50" charset="-127"/>
      <p:regular r:id="rId25"/>
      <p:bold r:id="rId26"/>
    </p:embeddedFont>
    <p:embeddedFont>
      <p:font typeface="맑은 고딕" panose="020B0503020000020004" pitchFamily="50" charset="-127"/>
      <p:regular r:id="rId27"/>
      <p:bold r:id="rId28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D9D9D9"/>
    <a:srgbClr val="5B9BD5"/>
    <a:srgbClr val="ED7D31"/>
    <a:srgbClr val="F5D451"/>
    <a:srgbClr val="FFCB05"/>
    <a:srgbClr val="FFF2CC"/>
    <a:srgbClr val="F1862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  <p:ext uri="{1BD7E111-0CB8-44D6-8891-C1BB2F81B7CC}">
      <p1710:readonlyRecommended xmlns:p1710="http://schemas.microsoft.com/office/powerpoint/2017/10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7262" autoAdjust="0"/>
    <p:restoredTop sz="94612" autoAdjust="0"/>
  </p:normalViewPr>
  <p:slideViewPr>
    <p:cSldViewPr snapToGrid="0">
      <p:cViewPr varScale="1">
        <p:scale>
          <a:sx n="78" d="100"/>
          <a:sy n="78" d="100"/>
        </p:scale>
        <p:origin x="1906" y="58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26" Type="http://schemas.openxmlformats.org/officeDocument/2006/relationships/font" Target="fonts/font8.fntdata"/><Relationship Id="rId3" Type="http://schemas.openxmlformats.org/officeDocument/2006/relationships/slide" Target="slides/slide2.xml"/><Relationship Id="rId21" Type="http://schemas.openxmlformats.org/officeDocument/2006/relationships/font" Target="fonts/font3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7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2.fntdata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6.fntdata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5.fntdata"/><Relationship Id="rId28" Type="http://schemas.openxmlformats.org/officeDocument/2006/relationships/font" Target="fonts/font10.fntdata"/><Relationship Id="rId10" Type="http://schemas.openxmlformats.org/officeDocument/2006/relationships/slide" Target="slides/slide9.xml"/><Relationship Id="rId19" Type="http://schemas.openxmlformats.org/officeDocument/2006/relationships/font" Target="fonts/font1.fntdata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4.fntdata"/><Relationship Id="rId27" Type="http://schemas.openxmlformats.org/officeDocument/2006/relationships/font" Target="fonts/font9.fntdata"/><Relationship Id="rId30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svg>
</file>

<file path=ppt/media/image4.png>
</file>

<file path=ppt/media/image5.sv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07BBE42-FD12-4D2E-8575-2DB55F2BF119}" type="datetimeFigureOut">
              <a:rPr lang="ko-KR" altLang="en-US" smtClean="0"/>
              <a:t>2018-12-18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20919E8-C8C2-4A6F-B838-693BDE8ED02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8419986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A57C664-1B90-4762-BA50-04CD0566C34F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6516285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A57C664-1B90-4762-BA50-04CD0566C34F}" type="slidenum">
              <a:rPr lang="ko-KR" altLang="en-US" smtClean="0"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819120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A57C664-1B90-4762-BA50-04CD0566C34F}" type="slidenum">
              <a:rPr lang="ko-KR" altLang="en-US" smtClean="0"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0838667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A57C664-1B90-4762-BA50-04CD0566C34F}" type="slidenum">
              <a:rPr lang="ko-KR" altLang="en-US" smtClean="0"/>
              <a:t>14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8846864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A57C664-1B90-4762-BA50-04CD0566C34F}" type="slidenum">
              <a:rPr lang="ko-KR" altLang="en-US" smtClean="0"/>
              <a:t>16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4214242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A57C664-1B90-4762-BA50-04CD0566C34F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9261777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A57C664-1B90-4762-BA50-04CD0566C34F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6599754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A57C664-1B90-4762-BA50-04CD0566C34F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6367722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A57C664-1B90-4762-BA50-04CD0566C34F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6230851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A57C664-1B90-4762-BA50-04CD0566C34F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1020878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A57C664-1B90-4762-BA50-04CD0566C34F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714585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A57C664-1B90-4762-BA50-04CD0566C34F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7396210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A57C664-1B90-4762-BA50-04CD0566C34F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4472837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FF098A-3B26-4F00-BD66-820F488C0FAF}" type="datetimeFigureOut">
              <a:rPr lang="ko-KR" altLang="en-US" smtClean="0"/>
              <a:t>2018-12-18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88F5EB-225B-41C7-A576-526FCCB9A9D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716949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FF098A-3B26-4F00-BD66-820F488C0FAF}" type="datetimeFigureOut">
              <a:rPr lang="ko-KR" altLang="en-US" smtClean="0"/>
              <a:t>2018-12-18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88F5EB-225B-41C7-A576-526FCCB9A9D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122054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FF098A-3B26-4F00-BD66-820F488C0FAF}" type="datetimeFigureOut">
              <a:rPr lang="ko-KR" altLang="en-US" smtClean="0"/>
              <a:t>2018-12-18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88F5EB-225B-41C7-A576-526FCCB9A9D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7107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FF098A-3B26-4F00-BD66-820F488C0FAF}" type="datetimeFigureOut">
              <a:rPr lang="ko-KR" altLang="en-US" smtClean="0"/>
              <a:t>2018-12-18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88F5EB-225B-41C7-A576-526FCCB9A9D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2190253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FF098A-3B26-4F00-BD66-820F488C0FAF}" type="datetimeFigureOut">
              <a:rPr lang="ko-KR" altLang="en-US" smtClean="0"/>
              <a:t>2018-12-18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88F5EB-225B-41C7-A576-526FCCB9A9D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276164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FF098A-3B26-4F00-BD66-820F488C0FAF}" type="datetimeFigureOut">
              <a:rPr lang="ko-KR" altLang="en-US" smtClean="0"/>
              <a:t>2018-12-18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88F5EB-225B-41C7-A576-526FCCB9A9D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705074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FF098A-3B26-4F00-BD66-820F488C0FAF}" type="datetimeFigureOut">
              <a:rPr lang="ko-KR" altLang="en-US" smtClean="0"/>
              <a:t>2018-12-18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88F5EB-225B-41C7-A576-526FCCB9A9D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04621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FF098A-3B26-4F00-BD66-820F488C0FAF}" type="datetimeFigureOut">
              <a:rPr lang="ko-KR" altLang="en-US" smtClean="0"/>
              <a:t>2018-12-18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88F5EB-225B-41C7-A576-526FCCB9A9D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936029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FF098A-3B26-4F00-BD66-820F488C0FAF}" type="datetimeFigureOut">
              <a:rPr lang="ko-KR" altLang="en-US" smtClean="0"/>
              <a:t>2018-12-18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88F5EB-225B-41C7-A576-526FCCB9A9D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758509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FF098A-3B26-4F00-BD66-820F488C0FAF}" type="datetimeFigureOut">
              <a:rPr lang="ko-KR" altLang="en-US" smtClean="0"/>
              <a:t>2018-12-18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88F5EB-225B-41C7-A576-526FCCB9A9D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2811887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FF098A-3B26-4F00-BD66-820F488C0FAF}" type="datetimeFigureOut">
              <a:rPr lang="ko-KR" altLang="en-US" smtClean="0"/>
              <a:t>2018-12-18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88F5EB-225B-41C7-A576-526FCCB9A9D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077764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CFF098A-3B26-4F00-BD66-820F488C0FAF}" type="datetimeFigureOut">
              <a:rPr lang="ko-KR" altLang="en-US" smtClean="0"/>
              <a:t>2018-12-18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F88F5EB-225B-41C7-A576-526FCCB9A9D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684293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3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5.png"/><Relationship Id="rId4" Type="http://schemas.openxmlformats.org/officeDocument/2006/relationships/notesSlide" Target="../notesSlides/notesSlide1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CSID-DGU/2018-1-OSSP-BossamJo-2-3" TargetMode="Externa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Relationship Id="rId4" Type="http://schemas.openxmlformats.org/officeDocument/2006/relationships/hyperlink" Target="https://github.com/dat-ng/ar-location-based-android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svg"/><Relationship Id="rId5" Type="http://schemas.openxmlformats.org/officeDocument/2006/relationships/image" Target="../media/image4.png"/><Relationship Id="rId4" Type="http://schemas.openxmlformats.org/officeDocument/2006/relationships/image" Target="../media/image3.sv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sv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그룹 2">
            <a:extLst>
              <a:ext uri="{FF2B5EF4-FFF2-40B4-BE49-F238E27FC236}">
                <a16:creationId xmlns:a16="http://schemas.microsoft.com/office/drawing/2014/main" id="{0C2DBDDB-D8ED-4592-9F87-EB6A12974561}"/>
              </a:ext>
            </a:extLst>
          </p:cNvPr>
          <p:cNvGrpSpPr/>
          <p:nvPr/>
        </p:nvGrpSpPr>
        <p:grpSpPr>
          <a:xfrm>
            <a:off x="1411768" y="2052197"/>
            <a:ext cx="6320463" cy="2240300"/>
            <a:chOff x="1715044" y="2337620"/>
            <a:chExt cx="4758558" cy="1737918"/>
          </a:xfrm>
        </p:grpSpPr>
        <p:sp>
          <p:nvSpPr>
            <p:cNvPr id="5" name="직사각형 4"/>
            <p:cNvSpPr/>
            <p:nvPr/>
          </p:nvSpPr>
          <p:spPr>
            <a:xfrm>
              <a:off x="3085020" y="2679471"/>
              <a:ext cx="1841455" cy="52710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accent2"/>
                </a:solidFill>
                <a:latin typeface="+mn-ea"/>
              </a:endParaRPr>
            </a:p>
          </p:txBody>
        </p:sp>
        <p:sp>
          <p:nvSpPr>
            <p:cNvPr id="6" name="화살표: 오각형 5"/>
            <p:cNvSpPr/>
            <p:nvPr/>
          </p:nvSpPr>
          <p:spPr>
            <a:xfrm>
              <a:off x="2650371" y="3206579"/>
              <a:ext cx="3823231" cy="630140"/>
            </a:xfrm>
            <a:prstGeom prst="homePlat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+mn-ea"/>
              </a:endParaRPr>
            </a:p>
          </p:txBody>
        </p:sp>
        <p:pic>
          <p:nvPicPr>
            <p:cNvPr id="4" name="그림 3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715044" y="2337620"/>
              <a:ext cx="1737918" cy="1737918"/>
            </a:xfrm>
            <a:prstGeom prst="rec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</p:grpSp>
      <p:sp>
        <p:nvSpPr>
          <p:cNvPr id="8" name="TextBox 7"/>
          <p:cNvSpPr txBox="1"/>
          <p:nvPr/>
        </p:nvSpPr>
        <p:spPr>
          <a:xfrm>
            <a:off x="3461716" y="3298423"/>
            <a:ext cx="383201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AR</a:t>
            </a:r>
            <a:r>
              <a:rPr lang="ko-KR" altLang="en-US" sz="32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 기반 위치 인식 시스템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3461716" y="2602882"/>
            <a:ext cx="209063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b="1" dirty="0">
                <a:solidFill>
                  <a:schemeClr val="bg1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지금 여기</a:t>
            </a:r>
            <a:r>
              <a:rPr lang="en-US" altLang="ko-KR" sz="2800" b="1" dirty="0">
                <a:solidFill>
                  <a:schemeClr val="bg1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, </a:t>
            </a:r>
            <a:r>
              <a:rPr lang="ko-KR" altLang="en-US" sz="2800" b="1" dirty="0">
                <a:solidFill>
                  <a:schemeClr val="bg1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동국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0BA8B7F-5F0A-4D40-A4C2-9C57134D9620}"/>
              </a:ext>
            </a:extLst>
          </p:cNvPr>
          <p:cNvSpPr txBox="1"/>
          <p:nvPr/>
        </p:nvSpPr>
        <p:spPr>
          <a:xfrm>
            <a:off x="7096609" y="6094969"/>
            <a:ext cx="181940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4</a:t>
            </a:r>
            <a:r>
              <a:rPr lang="ko-KR" altLang="en-US" sz="28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조</a:t>
            </a:r>
            <a:r>
              <a:rPr lang="en-US" altLang="ko-KR" sz="28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(GILCHI)</a:t>
            </a:r>
            <a:endParaRPr lang="ko-KR" altLang="en-US" sz="2800" dirty="0"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72566734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>
            <a:extLst>
              <a:ext uri="{FF2B5EF4-FFF2-40B4-BE49-F238E27FC236}">
                <a16:creationId xmlns:a16="http://schemas.microsoft.com/office/drawing/2014/main" id="{97B2EAB9-8FCD-43B4-8154-414BB3371AC9}"/>
              </a:ext>
            </a:extLst>
          </p:cNvPr>
          <p:cNvSpPr txBox="1"/>
          <p:nvPr/>
        </p:nvSpPr>
        <p:spPr>
          <a:xfrm>
            <a:off x="1198523" y="428942"/>
            <a:ext cx="6305869" cy="11387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000" b="1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어플리케이션 설명</a:t>
            </a:r>
            <a:endParaRPr lang="en-US" altLang="ko-KR" sz="4000" b="1" dirty="0"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  <a:p>
            <a:r>
              <a:rPr lang="en-US" altLang="ko-KR" sz="2800" b="1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- </a:t>
            </a:r>
            <a:r>
              <a:rPr lang="ko-KR" altLang="en-US" sz="2800" b="1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메뉴 구성도</a:t>
            </a:r>
            <a:endParaRPr lang="en-US" altLang="ko-KR" sz="2800" b="1" dirty="0"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D53D33F-2E86-44B7-8C88-03B33DF108A1}"/>
              </a:ext>
            </a:extLst>
          </p:cNvPr>
          <p:cNvSpPr txBox="1"/>
          <p:nvPr/>
        </p:nvSpPr>
        <p:spPr>
          <a:xfrm>
            <a:off x="-562214" y="-29497"/>
            <a:ext cx="2417035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8800" b="1" dirty="0">
                <a:ln>
                  <a:solidFill>
                    <a:srgbClr val="FFCB05">
                      <a:alpha val="40000"/>
                    </a:srgbClr>
                  </a:solidFill>
                </a:ln>
                <a:solidFill>
                  <a:srgbClr val="FFCB05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2.</a:t>
            </a:r>
            <a:endParaRPr lang="ko-KR" altLang="en-US" sz="8800" b="1" dirty="0">
              <a:ln>
                <a:solidFill>
                  <a:srgbClr val="FFCB05">
                    <a:alpha val="40000"/>
                  </a:srgbClr>
                </a:solidFill>
              </a:ln>
              <a:solidFill>
                <a:srgbClr val="FFCB05"/>
              </a:solidFill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</p:txBody>
      </p:sp>
      <p:pic>
        <p:nvPicPr>
          <p:cNvPr id="10" name="_x309288680" descr="EMB00001db063ff">
            <a:extLst>
              <a:ext uri="{FF2B5EF4-FFF2-40B4-BE49-F238E27FC236}">
                <a16:creationId xmlns:a16="http://schemas.microsoft.com/office/drawing/2014/main" id="{8AC70072-7D73-43E5-B752-023DF86FA0E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1135" y="2208922"/>
            <a:ext cx="7123727" cy="36479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A8D119AB-95BA-493A-8232-FDE71293D32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05846" y="2208922"/>
            <a:ext cx="773622" cy="614453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C1F7E21F-E924-4261-B26D-79A435789A9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05846" y="3247325"/>
            <a:ext cx="773622" cy="614453"/>
          </a:xfrm>
          <a:prstGeom prst="rect">
            <a:avLst/>
          </a:prstGeom>
        </p:spPr>
      </p:pic>
      <p:sp>
        <p:nvSpPr>
          <p:cNvPr id="12" name="직사각형 11">
            <a:extLst>
              <a:ext uri="{FF2B5EF4-FFF2-40B4-BE49-F238E27FC236}">
                <a16:creationId xmlns:a16="http://schemas.microsoft.com/office/drawing/2014/main" id="{D5D085D0-E9EE-4859-A87B-725424D77196}"/>
              </a:ext>
            </a:extLst>
          </p:cNvPr>
          <p:cNvSpPr/>
          <p:nvPr/>
        </p:nvSpPr>
        <p:spPr>
          <a:xfrm>
            <a:off x="503548" y="1970788"/>
            <a:ext cx="8136904" cy="4124266"/>
          </a:xfrm>
          <a:prstGeom prst="rect">
            <a:avLst/>
          </a:prstGeom>
          <a:noFill/>
          <a:ln w="3810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9543790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>
            <a:extLst>
              <a:ext uri="{FF2B5EF4-FFF2-40B4-BE49-F238E27FC236}">
                <a16:creationId xmlns:a16="http://schemas.microsoft.com/office/drawing/2014/main" id="{97B2EAB9-8FCD-43B4-8154-414BB3371AC9}"/>
              </a:ext>
            </a:extLst>
          </p:cNvPr>
          <p:cNvSpPr txBox="1"/>
          <p:nvPr/>
        </p:nvSpPr>
        <p:spPr>
          <a:xfrm>
            <a:off x="1198523" y="428942"/>
            <a:ext cx="630586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000" b="1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개발 효과</a:t>
            </a:r>
            <a:endParaRPr lang="en-US" altLang="ko-KR" sz="2800" b="1" dirty="0"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3FCE0B37-2568-4740-AC29-A2F8E765E3E9}"/>
              </a:ext>
            </a:extLst>
          </p:cNvPr>
          <p:cNvGrpSpPr/>
          <p:nvPr/>
        </p:nvGrpSpPr>
        <p:grpSpPr>
          <a:xfrm>
            <a:off x="503548" y="1439087"/>
            <a:ext cx="8136904" cy="4989971"/>
            <a:chOff x="432289" y="1439087"/>
            <a:chExt cx="8136904" cy="4989971"/>
          </a:xfrm>
        </p:grpSpPr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01B8F88F-9046-4D1D-B9BB-D65765A66366}"/>
                </a:ext>
              </a:extLst>
            </p:cNvPr>
            <p:cNvSpPr txBox="1"/>
            <p:nvPr/>
          </p:nvSpPr>
          <p:spPr>
            <a:xfrm>
              <a:off x="689684" y="1948913"/>
              <a:ext cx="7764631" cy="397031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sz="2400" b="1" dirty="0">
                  <a:latin typeface="나눔바른펜" panose="020B0503000000000000" pitchFamily="50" charset="-127"/>
                  <a:ea typeface="나눔바른펜" panose="020B0503000000000000" pitchFamily="50" charset="-127"/>
                </a:rPr>
                <a:t>독창성</a:t>
              </a:r>
              <a:endParaRPr lang="en-US" altLang="ko-KR" sz="2400" b="1" dirty="0">
                <a:latin typeface="나눔바른펜" panose="020B0503000000000000" pitchFamily="50" charset="-127"/>
                <a:ea typeface="나눔바른펜" panose="020B0503000000000000" pitchFamily="50" charset="-127"/>
              </a:endParaRPr>
            </a:p>
            <a:p>
              <a:r>
                <a:rPr lang="en-US" altLang="ko-KR" sz="2200" dirty="0">
                  <a:highlight>
                    <a:srgbClr val="FFFF00"/>
                  </a:highlight>
                  <a:latin typeface="나눔바른펜" panose="020B0503000000000000" pitchFamily="50" charset="-127"/>
                  <a:ea typeface="나눔바른펜" panose="020B0503000000000000" pitchFamily="50" charset="-127"/>
                </a:rPr>
                <a:t>AR(</a:t>
              </a:r>
              <a:r>
                <a:rPr lang="ko-KR" altLang="en-US" sz="2200" dirty="0">
                  <a:highlight>
                    <a:srgbClr val="FFFF00"/>
                  </a:highlight>
                  <a:latin typeface="나눔바른펜" panose="020B0503000000000000" pitchFamily="50" charset="-127"/>
                  <a:ea typeface="나눔바른펜" panose="020B0503000000000000" pitchFamily="50" charset="-127"/>
                </a:rPr>
                <a:t>증강현실</a:t>
              </a:r>
              <a:r>
                <a:rPr lang="en-US" altLang="ko-KR" sz="2200" dirty="0">
                  <a:highlight>
                    <a:srgbClr val="FFFF00"/>
                  </a:highlight>
                  <a:latin typeface="나눔바른펜" panose="020B0503000000000000" pitchFamily="50" charset="-127"/>
                  <a:ea typeface="나눔바른펜" panose="020B0503000000000000" pitchFamily="50" charset="-127"/>
                </a:rPr>
                <a:t>) </a:t>
              </a:r>
              <a:r>
                <a:rPr lang="ko-KR" altLang="en-US" sz="2200" dirty="0">
                  <a:highlight>
                    <a:srgbClr val="FFFF00"/>
                  </a:highlight>
                  <a:latin typeface="나눔바른펜" panose="020B0503000000000000" pitchFamily="50" charset="-127"/>
                  <a:ea typeface="나눔바른펜" panose="020B0503000000000000" pitchFamily="50" charset="-127"/>
                </a:rPr>
                <a:t>카메라를 이용</a:t>
              </a:r>
              <a:r>
                <a:rPr lang="ko-KR" altLang="en-US" sz="2200" dirty="0">
                  <a:latin typeface="나눔바른펜" panose="020B0503000000000000" pitchFamily="50" charset="-127"/>
                  <a:ea typeface="나눔바른펜" panose="020B0503000000000000" pitchFamily="50" charset="-127"/>
                </a:rPr>
                <a:t>하여 실내와 실외의 정보를 모두 알려주기 때문에 </a:t>
              </a:r>
              <a:endParaRPr lang="en-US" altLang="ko-KR" sz="2200" dirty="0">
                <a:latin typeface="나눔바른펜" panose="020B0503000000000000" pitchFamily="50" charset="-127"/>
                <a:ea typeface="나눔바른펜" panose="020B0503000000000000" pitchFamily="50" charset="-127"/>
              </a:endParaRPr>
            </a:p>
            <a:p>
              <a:r>
                <a:rPr lang="ko-KR" altLang="en-US" sz="2200" dirty="0">
                  <a:latin typeface="나눔바른펜" panose="020B0503000000000000" pitchFamily="50" charset="-127"/>
                  <a:ea typeface="나눔바른펜" panose="020B0503000000000000" pitchFamily="50" charset="-127"/>
                </a:rPr>
                <a:t>지도만을 이용해 알려주는 다른 어플리케이션에 비해 훨씬 더 </a:t>
              </a:r>
              <a:r>
                <a:rPr lang="ko-KR" altLang="en-US" sz="2200" dirty="0">
                  <a:highlight>
                    <a:srgbClr val="FFFF00"/>
                  </a:highlight>
                  <a:latin typeface="나눔바른펜" panose="020B0503000000000000" pitchFamily="50" charset="-127"/>
                  <a:ea typeface="나눔바른펜" panose="020B0503000000000000" pitchFamily="50" charset="-127"/>
                </a:rPr>
                <a:t>직관적</a:t>
              </a:r>
              <a:r>
                <a:rPr lang="ko-KR" altLang="en-US" sz="2200" dirty="0">
                  <a:latin typeface="나눔바른펜" panose="020B0503000000000000" pitchFamily="50" charset="-127"/>
                  <a:ea typeface="나눔바른펜" panose="020B0503000000000000" pitchFamily="50" charset="-127"/>
                </a:rPr>
                <a:t>으로 현재 </a:t>
              </a:r>
              <a:endParaRPr lang="en-US" altLang="ko-KR" sz="2200" dirty="0">
                <a:latin typeface="나눔바른펜" panose="020B0503000000000000" pitchFamily="50" charset="-127"/>
                <a:ea typeface="나눔바른펜" panose="020B0503000000000000" pitchFamily="50" charset="-127"/>
              </a:endParaRPr>
            </a:p>
            <a:p>
              <a:r>
                <a:rPr lang="ko-KR" altLang="en-US" sz="2200" dirty="0">
                  <a:latin typeface="나눔바른펜" panose="020B0503000000000000" pitchFamily="50" charset="-127"/>
                  <a:ea typeface="나눔바른펜" panose="020B0503000000000000" pitchFamily="50" charset="-127"/>
                </a:rPr>
                <a:t>위치를 알 수 있음</a:t>
              </a:r>
              <a:r>
                <a:rPr lang="en-US" altLang="ko-KR" sz="2200" dirty="0">
                  <a:latin typeface="나눔바른펜" panose="020B0503000000000000" pitchFamily="50" charset="-127"/>
                  <a:ea typeface="나눔바른펜" panose="020B0503000000000000" pitchFamily="50" charset="-127"/>
                </a:rPr>
                <a:t>.</a:t>
              </a:r>
              <a:r>
                <a:rPr lang="ko-KR" altLang="en-US" sz="2200" dirty="0">
                  <a:latin typeface="나눔바른펜" panose="020B0503000000000000" pitchFamily="50" charset="-127"/>
                  <a:ea typeface="나눔바른펜" panose="020B0503000000000000" pitchFamily="50" charset="-127"/>
                </a:rPr>
                <a:t> </a:t>
              </a:r>
              <a:endParaRPr lang="en-US" altLang="ko-KR" sz="2200" dirty="0">
                <a:latin typeface="나눔바른펜" panose="020B0503000000000000" pitchFamily="50" charset="-127"/>
                <a:ea typeface="나눔바른펜" panose="020B0503000000000000" pitchFamily="50" charset="-127"/>
              </a:endParaRPr>
            </a:p>
            <a:p>
              <a:endParaRPr lang="en-US" altLang="ko-KR" sz="1400" b="1" dirty="0">
                <a:latin typeface="나눔바른펜" panose="020B0503000000000000" pitchFamily="50" charset="-127"/>
                <a:ea typeface="나눔바른펜" panose="020B0503000000000000" pitchFamily="50" charset="-127"/>
              </a:endParaRPr>
            </a:p>
            <a:p>
              <a:endParaRPr lang="en-US" altLang="ko-KR" sz="1400" b="1" dirty="0">
                <a:latin typeface="나눔바른펜" panose="020B0503000000000000" pitchFamily="50" charset="-127"/>
                <a:ea typeface="나눔바른펜" panose="020B0503000000000000" pitchFamily="50" charset="-127"/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sz="2400" b="1" dirty="0">
                  <a:latin typeface="나눔바른펜" panose="020B0503000000000000" pitchFamily="50" charset="-127"/>
                  <a:ea typeface="나눔바른펜" panose="020B0503000000000000" pitchFamily="50" charset="-127"/>
                </a:rPr>
                <a:t>사용 편리성</a:t>
              </a:r>
              <a:endParaRPr lang="en-US" altLang="ko-KR" sz="2400" b="1" dirty="0">
                <a:latin typeface="나눔바른펜" panose="020B0503000000000000" pitchFamily="50" charset="-127"/>
                <a:ea typeface="나눔바른펜" panose="020B0503000000000000" pitchFamily="50" charset="-127"/>
              </a:endParaRPr>
            </a:p>
            <a:p>
              <a:pPr marL="342900" indent="-342900">
                <a:buFontTx/>
                <a:buChar char="-"/>
              </a:pPr>
              <a:r>
                <a:rPr lang="ko-KR" altLang="en-US" sz="2200" dirty="0">
                  <a:latin typeface="나눔바른펜" panose="020B0503000000000000" pitchFamily="50" charset="-127"/>
                  <a:ea typeface="나눔바른펜" panose="020B0503000000000000" pitchFamily="50" charset="-127"/>
                </a:rPr>
                <a:t>실외의 경우</a:t>
              </a:r>
              <a:r>
                <a:rPr lang="en-US" altLang="ko-KR" sz="2200" dirty="0">
                  <a:latin typeface="나눔바른펜" panose="020B0503000000000000" pitchFamily="50" charset="-127"/>
                  <a:ea typeface="나눔바른펜" panose="020B0503000000000000" pitchFamily="50" charset="-127"/>
                </a:rPr>
                <a:t>: 1</a:t>
              </a:r>
              <a:r>
                <a:rPr lang="ko-KR" altLang="en-US" sz="2200" dirty="0">
                  <a:latin typeface="나눔바른펜" panose="020B0503000000000000" pitchFamily="50" charset="-127"/>
                  <a:ea typeface="나눔바른펜" panose="020B0503000000000000" pitchFamily="50" charset="-127"/>
                </a:rPr>
                <a:t>차원적인 지도를 통해 학교 건물의 정보를 얻는 것은 </a:t>
              </a:r>
              <a:endParaRPr lang="en-US" altLang="ko-KR" sz="2200" dirty="0">
                <a:latin typeface="나눔바른펜" panose="020B0503000000000000" pitchFamily="50" charset="-127"/>
                <a:ea typeface="나눔바른펜" panose="020B0503000000000000" pitchFamily="50" charset="-127"/>
              </a:endParaRPr>
            </a:p>
            <a:p>
              <a:r>
                <a:rPr lang="ko-KR" altLang="en-US" sz="2200" dirty="0">
                  <a:latin typeface="나눔바른펜" panose="020B0503000000000000" pitchFamily="50" charset="-127"/>
                  <a:ea typeface="나눔바른펜" panose="020B0503000000000000" pitchFamily="50" charset="-127"/>
                </a:rPr>
                <a:t>학교를 잘 모르는 사람이라면 힘들 수 있다</a:t>
              </a:r>
              <a:r>
                <a:rPr lang="en-US" altLang="ko-KR" sz="2200" dirty="0">
                  <a:latin typeface="나눔바른펜" panose="020B0503000000000000" pitchFamily="50" charset="-127"/>
                  <a:ea typeface="나눔바른펜" panose="020B0503000000000000" pitchFamily="50" charset="-127"/>
                </a:rPr>
                <a:t>. </a:t>
              </a:r>
              <a:r>
                <a:rPr lang="en-US" altLang="ko-KR" sz="2200" dirty="0">
                  <a:highlight>
                    <a:srgbClr val="FFFF00"/>
                  </a:highlight>
                  <a:latin typeface="나눔바른펜" panose="020B0503000000000000" pitchFamily="50" charset="-127"/>
                  <a:ea typeface="나눔바른펜" panose="020B0503000000000000" pitchFamily="50" charset="-127"/>
                </a:rPr>
                <a:t>AR</a:t>
              </a:r>
              <a:r>
                <a:rPr lang="ko-KR" altLang="en-US" sz="2200" dirty="0">
                  <a:highlight>
                    <a:srgbClr val="FFFF00"/>
                  </a:highlight>
                  <a:latin typeface="나눔바른펜" panose="020B0503000000000000" pitchFamily="50" charset="-127"/>
                  <a:ea typeface="나눔바른펜" panose="020B0503000000000000" pitchFamily="50" charset="-127"/>
                </a:rPr>
                <a:t>을 이용한 모바일 어플리케이션</a:t>
              </a:r>
              <a:r>
                <a:rPr lang="ko-KR" altLang="en-US" sz="2200" dirty="0">
                  <a:latin typeface="나눔바른펜" panose="020B0503000000000000" pitchFamily="50" charset="-127"/>
                  <a:ea typeface="나눔바른펜" panose="020B0503000000000000" pitchFamily="50" charset="-127"/>
                </a:rPr>
                <a:t>을 사용하면 직관적인 정보를 얻을 수 있다</a:t>
              </a:r>
              <a:r>
                <a:rPr lang="en-US" altLang="ko-KR" sz="2200" dirty="0">
                  <a:latin typeface="나눔바른펜" panose="020B0503000000000000" pitchFamily="50" charset="-127"/>
                  <a:ea typeface="나눔바른펜" panose="020B0503000000000000" pitchFamily="50" charset="-127"/>
                </a:rPr>
                <a:t>.</a:t>
              </a:r>
            </a:p>
            <a:p>
              <a:pPr marL="342900" indent="-342900">
                <a:buFontTx/>
                <a:buChar char="-"/>
              </a:pPr>
              <a:r>
                <a:rPr lang="ko-KR" altLang="en-US" sz="2200" dirty="0">
                  <a:latin typeface="나눔바른펜" panose="020B0503000000000000" pitchFamily="50" charset="-127"/>
                  <a:ea typeface="나눔바른펜" panose="020B0503000000000000" pitchFamily="50" charset="-127"/>
                </a:rPr>
                <a:t>실내의 경우</a:t>
              </a:r>
              <a:r>
                <a:rPr lang="en-US" altLang="ko-KR" sz="2200" dirty="0">
                  <a:latin typeface="나눔바른펜" panose="020B0503000000000000" pitchFamily="50" charset="-127"/>
                  <a:ea typeface="나눔바른펜" panose="020B0503000000000000" pitchFamily="50" charset="-127"/>
                </a:rPr>
                <a:t>: GPS</a:t>
              </a:r>
              <a:r>
                <a:rPr lang="ko-KR" altLang="en-US" sz="2200" dirty="0">
                  <a:latin typeface="나눔바른펜" panose="020B0503000000000000" pitchFamily="50" charset="-127"/>
                  <a:ea typeface="나눔바른펜" panose="020B0503000000000000" pitchFamily="50" charset="-127"/>
                </a:rPr>
                <a:t>가 잘 터지지 않는 실내에서는 </a:t>
              </a:r>
              <a:r>
                <a:rPr lang="en-US" altLang="ko-KR" sz="2200" dirty="0">
                  <a:highlight>
                    <a:srgbClr val="FFFF00"/>
                  </a:highlight>
                  <a:latin typeface="나눔바른펜" panose="020B0503000000000000" pitchFamily="50" charset="-127"/>
                  <a:ea typeface="나눔바른펜" panose="020B0503000000000000" pitchFamily="50" charset="-127"/>
                </a:rPr>
                <a:t>hand off </a:t>
              </a:r>
              <a:r>
                <a:rPr lang="ko-KR" altLang="en-US" sz="2200" dirty="0">
                  <a:highlight>
                    <a:srgbClr val="FFFF00"/>
                  </a:highlight>
                  <a:latin typeface="나눔바른펜" panose="020B0503000000000000" pitchFamily="50" charset="-127"/>
                  <a:ea typeface="나눔바른펜" panose="020B0503000000000000" pitchFamily="50" charset="-127"/>
                </a:rPr>
                <a:t>원리를 기반</a:t>
              </a:r>
              <a:r>
                <a:rPr lang="ko-KR" altLang="en-US" sz="2200" dirty="0">
                  <a:latin typeface="나눔바른펜" panose="020B0503000000000000" pitchFamily="50" charset="-127"/>
                  <a:ea typeface="나눔바른펜" panose="020B0503000000000000" pitchFamily="50" charset="-127"/>
                </a:rPr>
                <a:t>으로</a:t>
              </a:r>
              <a:r>
                <a:rPr lang="en-US" altLang="ko-KR" sz="2200" dirty="0">
                  <a:latin typeface="나눔바른펜" panose="020B0503000000000000" pitchFamily="50" charset="-127"/>
                  <a:ea typeface="나눔바른펜" panose="020B0503000000000000" pitchFamily="50" charset="-127"/>
                </a:rPr>
                <a:t> </a:t>
              </a:r>
            </a:p>
            <a:p>
              <a:r>
                <a:rPr lang="ko-KR" altLang="en-US" sz="2200" dirty="0">
                  <a:latin typeface="나눔바른펜" panose="020B0503000000000000" pitchFamily="50" charset="-127"/>
                  <a:ea typeface="나눔바른펜" panose="020B0503000000000000" pitchFamily="50" charset="-127"/>
                </a:rPr>
                <a:t>화면에 현재 위치 정보와 층 정보를 제공한다</a:t>
              </a:r>
              <a:r>
                <a:rPr lang="en-US" altLang="ko-KR" sz="2200" dirty="0">
                  <a:latin typeface="나눔바른펜" panose="020B0503000000000000" pitchFamily="50" charset="-127"/>
                  <a:ea typeface="나눔바른펜" panose="020B0503000000000000" pitchFamily="50" charset="-127"/>
                </a:rPr>
                <a:t>.</a:t>
              </a:r>
              <a:r>
                <a:rPr lang="ko-KR" altLang="en-US" sz="2200" dirty="0">
                  <a:latin typeface="나눔바른펜" panose="020B0503000000000000" pitchFamily="50" charset="-127"/>
                  <a:ea typeface="나눔바른펜" panose="020B0503000000000000" pitchFamily="50" charset="-127"/>
                </a:rPr>
                <a:t> </a:t>
              </a:r>
              <a:endParaRPr lang="en-US" altLang="ko-KR" sz="2200" dirty="0">
                <a:latin typeface="나눔바른펜" panose="020B0503000000000000" pitchFamily="50" charset="-127"/>
                <a:ea typeface="나눔바른펜" panose="020B0503000000000000" pitchFamily="50" charset="-127"/>
              </a:endParaRPr>
            </a:p>
          </p:txBody>
        </p:sp>
        <p:sp>
          <p:nvSpPr>
            <p:cNvPr id="8" name="직사각형 7">
              <a:extLst>
                <a:ext uri="{FF2B5EF4-FFF2-40B4-BE49-F238E27FC236}">
                  <a16:creationId xmlns:a16="http://schemas.microsoft.com/office/drawing/2014/main" id="{4F6C4D64-14C1-4AB7-A2DA-09778FAD0C13}"/>
                </a:ext>
              </a:extLst>
            </p:cNvPr>
            <p:cNvSpPr/>
            <p:nvPr/>
          </p:nvSpPr>
          <p:spPr>
            <a:xfrm>
              <a:off x="432289" y="1439087"/>
              <a:ext cx="8136904" cy="4989971"/>
            </a:xfrm>
            <a:prstGeom prst="rect">
              <a:avLst/>
            </a:prstGeom>
            <a:noFill/>
            <a:ln w="38100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513A3A3F-843B-4A9D-8442-864A7028DD10}"/>
              </a:ext>
            </a:extLst>
          </p:cNvPr>
          <p:cNvSpPr txBox="1"/>
          <p:nvPr/>
        </p:nvSpPr>
        <p:spPr>
          <a:xfrm>
            <a:off x="-562214" y="-29497"/>
            <a:ext cx="2417035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8800" b="1" dirty="0">
                <a:ln>
                  <a:solidFill>
                    <a:srgbClr val="FFCB05">
                      <a:alpha val="40000"/>
                    </a:srgbClr>
                  </a:solidFill>
                </a:ln>
                <a:solidFill>
                  <a:srgbClr val="FFCB05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3.</a:t>
            </a:r>
            <a:endParaRPr lang="ko-KR" altLang="en-US" sz="8800" b="1" dirty="0">
              <a:ln>
                <a:solidFill>
                  <a:srgbClr val="FFCB05">
                    <a:alpha val="40000"/>
                  </a:srgbClr>
                </a:solidFill>
              </a:ln>
              <a:solidFill>
                <a:srgbClr val="FFCB05"/>
              </a:solidFill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56712551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>
            <a:extLst>
              <a:ext uri="{FF2B5EF4-FFF2-40B4-BE49-F238E27FC236}">
                <a16:creationId xmlns:a16="http://schemas.microsoft.com/office/drawing/2014/main" id="{97B2EAB9-8FCD-43B4-8154-414BB3371AC9}"/>
              </a:ext>
            </a:extLst>
          </p:cNvPr>
          <p:cNvSpPr txBox="1"/>
          <p:nvPr/>
        </p:nvSpPr>
        <p:spPr>
          <a:xfrm>
            <a:off x="1198523" y="428942"/>
            <a:ext cx="630586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000" b="1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개발 효과</a:t>
            </a:r>
            <a:endParaRPr lang="en-US" altLang="ko-KR" sz="2800" b="1" dirty="0"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EEE7B5D5-BF3B-4A65-B253-187F4F807132}"/>
              </a:ext>
            </a:extLst>
          </p:cNvPr>
          <p:cNvGrpSpPr/>
          <p:nvPr/>
        </p:nvGrpSpPr>
        <p:grpSpPr>
          <a:xfrm>
            <a:off x="503548" y="1439087"/>
            <a:ext cx="8136904" cy="4989971"/>
            <a:chOff x="442019" y="1439087"/>
            <a:chExt cx="8136904" cy="4989971"/>
          </a:xfrm>
        </p:grpSpPr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01B8F88F-9046-4D1D-B9BB-D65765A66366}"/>
                </a:ext>
              </a:extLst>
            </p:cNvPr>
            <p:cNvSpPr txBox="1"/>
            <p:nvPr/>
          </p:nvSpPr>
          <p:spPr>
            <a:xfrm>
              <a:off x="717359" y="2025857"/>
              <a:ext cx="7709281" cy="387798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342900" indent="-342900">
                <a:buFont typeface="Arial" panose="020B0604020202020204" pitchFamily="34" charset="0"/>
                <a:buChar char="•"/>
              </a:pPr>
              <a:r>
                <a:rPr lang="ko-KR" altLang="en-US" sz="2400" b="1" dirty="0">
                  <a:latin typeface="나눔바른펜" panose="020B0503000000000000" pitchFamily="50" charset="-127"/>
                  <a:ea typeface="나눔바른펜" panose="020B0503000000000000" pitchFamily="50" charset="-127"/>
                </a:rPr>
                <a:t>실용성</a:t>
              </a:r>
              <a:endParaRPr lang="en-US" altLang="ko-KR" sz="2400" b="1" dirty="0">
                <a:latin typeface="나눔바른펜" panose="020B0503000000000000" pitchFamily="50" charset="-127"/>
                <a:ea typeface="나눔바른펜" panose="020B0503000000000000" pitchFamily="50" charset="-127"/>
              </a:endParaRPr>
            </a:p>
            <a:p>
              <a:r>
                <a:rPr lang="ko-KR" altLang="en-US" sz="2200" dirty="0">
                  <a:latin typeface="나눔바른펜" panose="020B0503000000000000" pitchFamily="50" charset="-127"/>
                  <a:ea typeface="나눔바른펜" panose="020B0503000000000000" pitchFamily="50" charset="-127"/>
                </a:rPr>
                <a:t>실외의 경우 </a:t>
              </a:r>
              <a:r>
                <a:rPr lang="en-US" altLang="ko-KR" sz="2200" dirty="0">
                  <a:latin typeface="나눔바른펜" panose="020B0503000000000000" pitchFamily="50" charset="-127"/>
                  <a:ea typeface="나눔바른펜" panose="020B0503000000000000" pitchFamily="50" charset="-127"/>
                </a:rPr>
                <a:t>GPS </a:t>
              </a:r>
              <a:r>
                <a:rPr lang="ko-KR" altLang="en-US" sz="2200" dirty="0">
                  <a:latin typeface="나눔바른펜" panose="020B0503000000000000" pitchFamily="50" charset="-127"/>
                  <a:ea typeface="나눔바른펜" panose="020B0503000000000000" pitchFamily="50" charset="-127"/>
                </a:rPr>
                <a:t>좌표로</a:t>
              </a:r>
              <a:r>
                <a:rPr lang="en-US" altLang="ko-KR" sz="2200" dirty="0">
                  <a:latin typeface="나눔바른펜" panose="020B0503000000000000" pitchFamily="50" charset="-127"/>
                  <a:ea typeface="나눔바른펜" panose="020B0503000000000000" pitchFamily="50" charset="-127"/>
                </a:rPr>
                <a:t>, </a:t>
              </a:r>
              <a:r>
                <a:rPr lang="ko-KR" altLang="en-US" sz="2200" dirty="0">
                  <a:latin typeface="나눔바른펜" panose="020B0503000000000000" pitchFamily="50" charset="-127"/>
                  <a:ea typeface="나눔바른펜" panose="020B0503000000000000" pitchFamily="50" charset="-127"/>
                </a:rPr>
                <a:t>실내의 경우 </a:t>
              </a:r>
              <a:r>
                <a:rPr lang="en-US" altLang="ko-KR" sz="2200" dirty="0" err="1">
                  <a:latin typeface="나눔바른펜" panose="020B0503000000000000" pitchFamily="50" charset="-127"/>
                  <a:ea typeface="나눔바른펜" panose="020B0503000000000000" pitchFamily="50" charset="-127"/>
                </a:rPr>
                <a:t>Wifi</a:t>
              </a:r>
              <a:r>
                <a:rPr lang="en-US" altLang="ko-KR" sz="2200" dirty="0">
                  <a:latin typeface="나눔바른펜" panose="020B0503000000000000" pitchFamily="50" charset="-127"/>
                  <a:ea typeface="나눔바른펜" panose="020B0503000000000000" pitchFamily="50" charset="-127"/>
                </a:rPr>
                <a:t> </a:t>
              </a:r>
              <a:r>
                <a:rPr lang="ko-KR" altLang="en-US" sz="2200" dirty="0">
                  <a:latin typeface="나눔바른펜" panose="020B0503000000000000" pitchFamily="50" charset="-127"/>
                  <a:ea typeface="나눔바른펜" panose="020B0503000000000000" pitchFamily="50" charset="-127"/>
                </a:rPr>
                <a:t>주소로 위치를 인식하기 때문에</a:t>
              </a:r>
              <a:endParaRPr lang="en-US" altLang="ko-KR" sz="2200" dirty="0">
                <a:latin typeface="나눔바른펜" panose="020B0503000000000000" pitchFamily="50" charset="-127"/>
                <a:ea typeface="나눔바른펜" panose="020B0503000000000000" pitchFamily="50" charset="-127"/>
              </a:endParaRPr>
            </a:p>
            <a:p>
              <a:r>
                <a:rPr lang="ko-KR" altLang="en-US" sz="2200" dirty="0">
                  <a:latin typeface="나눔바른펜" panose="020B0503000000000000" pitchFamily="50" charset="-127"/>
                  <a:ea typeface="나눔바른펜" panose="020B0503000000000000" pitchFamily="50" charset="-127"/>
                </a:rPr>
                <a:t>데이터베이스의 내용만 변경하면 </a:t>
              </a:r>
              <a:r>
                <a:rPr lang="ko-KR" altLang="en-US" sz="2200" dirty="0">
                  <a:highlight>
                    <a:srgbClr val="FFFF00"/>
                  </a:highlight>
                  <a:latin typeface="나눔바른펜" panose="020B0503000000000000" pitchFamily="50" charset="-127"/>
                  <a:ea typeface="나눔바른펜" panose="020B0503000000000000" pitchFamily="50" charset="-127"/>
                </a:rPr>
                <a:t>다른 곳 어디에서도 사용이 가능</a:t>
              </a:r>
              <a:r>
                <a:rPr lang="ko-KR" altLang="en-US" sz="2200" dirty="0">
                  <a:latin typeface="나눔바른펜" panose="020B0503000000000000" pitchFamily="50" charset="-127"/>
                  <a:ea typeface="나눔바른펜" panose="020B0503000000000000" pitchFamily="50" charset="-127"/>
                </a:rPr>
                <a:t>하다</a:t>
              </a:r>
              <a:r>
                <a:rPr lang="en-US" altLang="ko-KR" sz="2200" dirty="0">
                  <a:latin typeface="나눔바른펜" panose="020B0503000000000000" pitchFamily="50" charset="-127"/>
                  <a:ea typeface="나눔바른펜" panose="020B0503000000000000" pitchFamily="50" charset="-127"/>
                </a:rPr>
                <a:t>.</a:t>
              </a:r>
            </a:p>
            <a:p>
              <a:endParaRPr lang="en-US" altLang="ko-KR" sz="2200" b="1" dirty="0">
                <a:latin typeface="나눔바른펜" panose="020B0503000000000000" pitchFamily="50" charset="-127"/>
                <a:ea typeface="나눔바른펜" panose="020B0503000000000000" pitchFamily="50" charset="-127"/>
              </a:endParaRPr>
            </a:p>
            <a:p>
              <a:endParaRPr lang="en-US" altLang="ko-KR" sz="2200" b="1" dirty="0">
                <a:latin typeface="나눔바른펜" panose="020B0503000000000000" pitchFamily="50" charset="-127"/>
                <a:ea typeface="나눔바른펜" panose="020B0503000000000000" pitchFamily="50" charset="-127"/>
              </a:endParaRPr>
            </a:p>
            <a:p>
              <a:pPr marL="342900" indent="-342900">
                <a:buFont typeface="Arial" panose="020B0604020202020204" pitchFamily="34" charset="0"/>
                <a:buChar char="•"/>
              </a:pPr>
              <a:r>
                <a:rPr lang="ko-KR" altLang="en-US" sz="2400" b="1" dirty="0">
                  <a:latin typeface="나눔바른펜" panose="020B0503000000000000" pitchFamily="50" charset="-127"/>
                  <a:ea typeface="나눔바른펜" panose="020B0503000000000000" pitchFamily="50" charset="-127"/>
                </a:rPr>
                <a:t>사용자 편의성</a:t>
              </a:r>
              <a:endParaRPr lang="en-US" altLang="ko-KR" sz="2400" b="1" dirty="0">
                <a:latin typeface="나눔바른펜" panose="020B0503000000000000" pitchFamily="50" charset="-127"/>
                <a:ea typeface="나눔바른펜" panose="020B0503000000000000" pitchFamily="50" charset="-127"/>
              </a:endParaRPr>
            </a:p>
            <a:p>
              <a:r>
                <a:rPr lang="en-US" altLang="ko-KR" sz="2200" dirty="0">
                  <a:latin typeface="나눔바른펜" panose="020B0503000000000000" pitchFamily="50" charset="-127"/>
                  <a:ea typeface="나눔바른펜" panose="020B0503000000000000" pitchFamily="50" charset="-127"/>
                </a:rPr>
                <a:t> - </a:t>
              </a:r>
              <a:r>
                <a:rPr lang="ko-KR" altLang="en-US" sz="2200" dirty="0">
                  <a:latin typeface="나눔바른펜" panose="020B0503000000000000" pitchFamily="50" charset="-127"/>
                  <a:ea typeface="나눔바른펜" panose="020B0503000000000000" pitchFamily="50" charset="-127"/>
                </a:rPr>
                <a:t>실내외를 </a:t>
              </a:r>
              <a:r>
                <a:rPr lang="ko-KR" altLang="en-US" sz="2200" dirty="0">
                  <a:highlight>
                    <a:srgbClr val="FFFF00"/>
                  </a:highlight>
                  <a:latin typeface="나눔바른펜" panose="020B0503000000000000" pitchFamily="50" charset="-127"/>
                  <a:ea typeface="나눔바른펜" panose="020B0503000000000000" pitchFamily="50" charset="-127"/>
                </a:rPr>
                <a:t>버튼</a:t>
              </a:r>
              <a:r>
                <a:rPr lang="ko-KR" altLang="en-US" sz="2200" dirty="0">
                  <a:latin typeface="나눔바른펜" panose="020B0503000000000000" pitchFamily="50" charset="-127"/>
                  <a:ea typeface="나눔바른펜" panose="020B0503000000000000" pitchFamily="50" charset="-127"/>
                </a:rPr>
                <a:t>으로 구분해 끊김없이 정보제공이 가능하도록 하였고</a:t>
              </a:r>
              <a:r>
                <a:rPr lang="en-US" altLang="ko-KR" sz="2200" dirty="0">
                  <a:latin typeface="나눔바른펜" panose="020B0503000000000000" pitchFamily="50" charset="-127"/>
                  <a:ea typeface="나눔바른펜" panose="020B0503000000000000" pitchFamily="50" charset="-127"/>
                </a:rPr>
                <a:t>, </a:t>
              </a:r>
            </a:p>
            <a:p>
              <a:r>
                <a:rPr lang="ko-KR" altLang="en-US" sz="2200" dirty="0">
                  <a:latin typeface="나눔바른펜" panose="020B0503000000000000" pitchFamily="50" charset="-127"/>
                  <a:ea typeface="나눔바른펜" panose="020B0503000000000000" pitchFamily="50" charset="-127"/>
                </a:rPr>
                <a:t>건물 정보 안내는 </a:t>
              </a:r>
              <a:r>
                <a:rPr lang="ko-KR" altLang="en-US" sz="2200" dirty="0">
                  <a:highlight>
                    <a:srgbClr val="FFFF00"/>
                  </a:highlight>
                  <a:latin typeface="나눔바른펜" panose="020B0503000000000000" pitchFamily="50" charset="-127"/>
                  <a:ea typeface="나눔바른펜" panose="020B0503000000000000" pitchFamily="50" charset="-127"/>
                </a:rPr>
                <a:t>리스트</a:t>
              </a:r>
              <a:r>
                <a:rPr lang="ko-KR" altLang="en-US" sz="2200" dirty="0">
                  <a:latin typeface="나눔바른펜" panose="020B0503000000000000" pitchFamily="50" charset="-127"/>
                  <a:ea typeface="나눔바른펜" panose="020B0503000000000000" pitchFamily="50" charset="-127"/>
                </a:rPr>
                <a:t> 형식으로</a:t>
              </a:r>
              <a:r>
                <a:rPr lang="en-US" altLang="ko-KR" sz="2200" dirty="0">
                  <a:latin typeface="나눔바른펜" panose="020B0503000000000000" pitchFamily="50" charset="-127"/>
                  <a:ea typeface="나눔바른펜" panose="020B0503000000000000" pitchFamily="50" charset="-127"/>
                </a:rPr>
                <a:t>, </a:t>
              </a:r>
              <a:r>
                <a:rPr lang="ko-KR" altLang="en-US" sz="2200" dirty="0">
                  <a:latin typeface="나눔바른펜" panose="020B0503000000000000" pitchFamily="50" charset="-127"/>
                  <a:ea typeface="나눔바른펜" panose="020B0503000000000000" pitchFamily="50" charset="-127"/>
                </a:rPr>
                <a:t>세부 정보는 </a:t>
              </a:r>
              <a:r>
                <a:rPr lang="ko-KR" altLang="en-US" sz="2200" dirty="0">
                  <a:highlight>
                    <a:srgbClr val="FFFF00"/>
                  </a:highlight>
                  <a:latin typeface="나눔바른펜" panose="020B0503000000000000" pitchFamily="50" charset="-127"/>
                  <a:ea typeface="나눔바른펜" panose="020B0503000000000000" pitchFamily="50" charset="-127"/>
                </a:rPr>
                <a:t>팝업</a:t>
              </a:r>
              <a:r>
                <a:rPr lang="ko-KR" altLang="en-US" sz="2200" dirty="0">
                  <a:latin typeface="나눔바른펜" panose="020B0503000000000000" pitchFamily="50" charset="-127"/>
                  <a:ea typeface="나눔바른펜" panose="020B0503000000000000" pitchFamily="50" charset="-127"/>
                </a:rPr>
                <a:t> 형식으로 지원한다</a:t>
              </a:r>
              <a:r>
                <a:rPr lang="en-US" altLang="ko-KR" sz="2200" dirty="0">
                  <a:latin typeface="나눔바른펜" panose="020B0503000000000000" pitchFamily="50" charset="-127"/>
                  <a:ea typeface="나눔바른펜" panose="020B0503000000000000" pitchFamily="50" charset="-127"/>
                </a:rPr>
                <a:t>.</a:t>
              </a:r>
              <a:r>
                <a:rPr lang="ko-KR" altLang="en-US" sz="2200" dirty="0">
                  <a:latin typeface="나눔바른펜" panose="020B0503000000000000" pitchFamily="50" charset="-127"/>
                  <a:ea typeface="나눔바른펜" panose="020B0503000000000000" pitchFamily="50" charset="-127"/>
                </a:rPr>
                <a:t> </a:t>
              </a:r>
              <a:endParaRPr lang="en-US" altLang="ko-KR" sz="2200" dirty="0">
                <a:latin typeface="나눔바른펜" panose="020B0503000000000000" pitchFamily="50" charset="-127"/>
                <a:ea typeface="나눔바른펜" panose="020B0503000000000000" pitchFamily="50" charset="-127"/>
              </a:endParaRPr>
            </a:p>
            <a:p>
              <a:r>
                <a:rPr lang="en-US" altLang="ko-KR" sz="2200" dirty="0">
                  <a:latin typeface="나눔바른펜" panose="020B0503000000000000" pitchFamily="50" charset="-127"/>
                  <a:ea typeface="나눔바른펜" panose="020B0503000000000000" pitchFamily="50" charset="-127"/>
                </a:rPr>
                <a:t> - </a:t>
              </a:r>
              <a:r>
                <a:rPr lang="ko-KR" altLang="en-US" sz="2200" dirty="0">
                  <a:latin typeface="나눔바른펜" panose="020B0503000000000000" pitchFamily="50" charset="-127"/>
                  <a:ea typeface="나눔바른펜" panose="020B0503000000000000" pitchFamily="50" charset="-127"/>
                </a:rPr>
                <a:t>노안이 온 사람이나 시각장애인을 위해 화면에 표시된 정보를 음성으로 출력하는 기능을 추가하여 정보의 벽이 없도록 하였다</a:t>
              </a:r>
              <a:r>
                <a:rPr lang="en-US" altLang="ko-KR" sz="2200" dirty="0">
                  <a:latin typeface="나눔바른펜" panose="020B0503000000000000" pitchFamily="50" charset="-127"/>
                  <a:ea typeface="나눔바른펜" panose="020B0503000000000000" pitchFamily="50" charset="-127"/>
                </a:rPr>
                <a:t>. </a:t>
              </a:r>
            </a:p>
            <a:p>
              <a:r>
                <a:rPr lang="en-US" altLang="ko-KR" sz="2200" dirty="0">
                  <a:latin typeface="나눔바른펜" panose="020B0503000000000000" pitchFamily="50" charset="-127"/>
                  <a:ea typeface="나눔바른펜" panose="020B0503000000000000" pitchFamily="50" charset="-127"/>
                </a:rPr>
                <a:t> </a:t>
              </a:r>
              <a:r>
                <a:rPr lang="ko-KR" altLang="en-US" sz="2200" dirty="0">
                  <a:latin typeface="나눔바른펜" panose="020B0503000000000000" pitchFamily="50" charset="-127"/>
                  <a:ea typeface="나눔바른펜" panose="020B0503000000000000" pitchFamily="50" charset="-127"/>
                </a:rPr>
                <a:t>이는 </a:t>
              </a:r>
              <a:r>
                <a:rPr lang="en-US" altLang="ko-KR" sz="2200" dirty="0">
                  <a:highlight>
                    <a:srgbClr val="FFFF00"/>
                  </a:highlight>
                  <a:latin typeface="나눔바른펜" panose="020B0503000000000000" pitchFamily="50" charset="-127"/>
                  <a:ea typeface="나눔바른펜" panose="020B0503000000000000" pitchFamily="50" charset="-127"/>
                </a:rPr>
                <a:t>Text To Speech(TTS) </a:t>
              </a:r>
              <a:r>
                <a:rPr lang="ko-KR" altLang="en-US" sz="2200" dirty="0">
                  <a:latin typeface="나눔바른펜" panose="020B0503000000000000" pitchFamily="50" charset="-127"/>
                  <a:ea typeface="나눔바른펜" panose="020B0503000000000000" pitchFamily="50" charset="-127"/>
                </a:rPr>
                <a:t>기술을 사용하였다</a:t>
              </a:r>
              <a:r>
                <a:rPr lang="en-US" altLang="ko-KR" sz="2200" dirty="0">
                  <a:latin typeface="나눔바른펜" panose="020B0503000000000000" pitchFamily="50" charset="-127"/>
                  <a:ea typeface="나눔바른펜" panose="020B0503000000000000" pitchFamily="50" charset="-127"/>
                </a:rPr>
                <a:t>.</a:t>
              </a:r>
            </a:p>
          </p:txBody>
        </p:sp>
        <p:sp>
          <p:nvSpPr>
            <p:cNvPr id="8" name="직사각형 7">
              <a:extLst>
                <a:ext uri="{FF2B5EF4-FFF2-40B4-BE49-F238E27FC236}">
                  <a16:creationId xmlns:a16="http://schemas.microsoft.com/office/drawing/2014/main" id="{4F6C4D64-14C1-4AB7-A2DA-09778FAD0C13}"/>
                </a:ext>
              </a:extLst>
            </p:cNvPr>
            <p:cNvSpPr/>
            <p:nvPr/>
          </p:nvSpPr>
          <p:spPr>
            <a:xfrm>
              <a:off x="442019" y="1439087"/>
              <a:ext cx="8136904" cy="4989971"/>
            </a:xfrm>
            <a:prstGeom prst="rect">
              <a:avLst/>
            </a:prstGeom>
            <a:noFill/>
            <a:ln w="38100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513A3A3F-843B-4A9D-8442-864A7028DD10}"/>
              </a:ext>
            </a:extLst>
          </p:cNvPr>
          <p:cNvSpPr txBox="1"/>
          <p:nvPr/>
        </p:nvSpPr>
        <p:spPr>
          <a:xfrm>
            <a:off x="-562214" y="-29497"/>
            <a:ext cx="2417035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8800" b="1" dirty="0">
                <a:ln>
                  <a:solidFill>
                    <a:srgbClr val="FFCB05">
                      <a:alpha val="40000"/>
                    </a:srgbClr>
                  </a:solidFill>
                </a:ln>
                <a:solidFill>
                  <a:srgbClr val="FFCB05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3.</a:t>
            </a:r>
            <a:endParaRPr lang="ko-KR" altLang="en-US" sz="8800" b="1" dirty="0">
              <a:ln>
                <a:solidFill>
                  <a:srgbClr val="FFCB05">
                    <a:alpha val="40000"/>
                  </a:srgbClr>
                </a:solidFill>
              </a:ln>
              <a:solidFill>
                <a:srgbClr val="FFCB05"/>
              </a:solidFill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98119422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>
            <a:extLst>
              <a:ext uri="{FF2B5EF4-FFF2-40B4-BE49-F238E27FC236}">
                <a16:creationId xmlns:a16="http://schemas.microsoft.com/office/drawing/2014/main" id="{97B2EAB9-8FCD-43B4-8154-414BB3371AC9}"/>
              </a:ext>
            </a:extLst>
          </p:cNvPr>
          <p:cNvSpPr txBox="1"/>
          <p:nvPr/>
        </p:nvSpPr>
        <p:spPr>
          <a:xfrm>
            <a:off x="1198523" y="428942"/>
            <a:ext cx="630586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000" b="1">
                <a:latin typeface="나눔바른펜" panose="020B0503000000000000" pitchFamily="50" charset="-127"/>
                <a:ea typeface="나눔바른펜" panose="020B0503000000000000" pitchFamily="50" charset="-127"/>
              </a:rPr>
              <a:t>개발 </a:t>
            </a:r>
            <a:r>
              <a:rPr lang="ko-KR" altLang="en-US" sz="4000" b="1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효과</a:t>
            </a:r>
            <a:endParaRPr lang="en-US" altLang="ko-KR" sz="2800" b="1" dirty="0"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C086141-D1D9-4E24-8AC3-7DC4F4F92126}"/>
              </a:ext>
            </a:extLst>
          </p:cNvPr>
          <p:cNvSpPr txBox="1"/>
          <p:nvPr/>
        </p:nvSpPr>
        <p:spPr>
          <a:xfrm>
            <a:off x="-562214" y="-29497"/>
            <a:ext cx="2417035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8800" b="1" dirty="0">
                <a:ln>
                  <a:solidFill>
                    <a:srgbClr val="FFCB05">
                      <a:alpha val="40000"/>
                    </a:srgbClr>
                  </a:solidFill>
                </a:ln>
                <a:solidFill>
                  <a:srgbClr val="FFCB05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3.</a:t>
            </a:r>
            <a:endParaRPr lang="ko-KR" altLang="en-US" sz="8800" b="1" dirty="0">
              <a:ln>
                <a:solidFill>
                  <a:srgbClr val="FFCB05">
                    <a:alpha val="40000"/>
                  </a:srgbClr>
                </a:solidFill>
              </a:ln>
              <a:solidFill>
                <a:srgbClr val="FFCB05"/>
              </a:solidFill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B9DB997D-8FB4-4EE6-845C-D4A1CC9E1510}"/>
              </a:ext>
            </a:extLst>
          </p:cNvPr>
          <p:cNvGrpSpPr/>
          <p:nvPr/>
        </p:nvGrpSpPr>
        <p:grpSpPr>
          <a:xfrm>
            <a:off x="477990" y="1439088"/>
            <a:ext cx="8188020" cy="5119028"/>
            <a:chOff x="416428" y="1439088"/>
            <a:chExt cx="8188020" cy="5119028"/>
          </a:xfrm>
        </p:grpSpPr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6DE3A446-8641-43E8-B70F-BAD7080EA6A4}"/>
                </a:ext>
              </a:extLst>
            </p:cNvPr>
            <p:cNvSpPr/>
            <p:nvPr/>
          </p:nvSpPr>
          <p:spPr>
            <a:xfrm>
              <a:off x="416428" y="1439088"/>
              <a:ext cx="8136904" cy="5119028"/>
            </a:xfrm>
            <a:prstGeom prst="rect">
              <a:avLst/>
            </a:prstGeom>
            <a:noFill/>
            <a:ln w="38100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DBAE0767-AB68-4ADF-89AF-6F6EDFDB6253}"/>
                </a:ext>
              </a:extLst>
            </p:cNvPr>
            <p:cNvSpPr txBox="1"/>
            <p:nvPr/>
          </p:nvSpPr>
          <p:spPr>
            <a:xfrm>
              <a:off x="706570" y="1595267"/>
              <a:ext cx="7408951" cy="113877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sz="2400" b="1" dirty="0">
                  <a:latin typeface="나눔바른펜" panose="020B0503000000000000" pitchFamily="50" charset="-127"/>
                  <a:ea typeface="나눔바른펜" panose="020B0503000000000000" pitchFamily="50" charset="-127"/>
                </a:rPr>
                <a:t>시장성</a:t>
              </a:r>
              <a:endParaRPr lang="en-US" altLang="ko-KR" sz="1400" b="1" dirty="0">
                <a:latin typeface="나눔바른펜" panose="020B0503000000000000" pitchFamily="50" charset="-127"/>
                <a:ea typeface="나눔바른펜" panose="020B0503000000000000" pitchFamily="50" charset="-127"/>
              </a:endParaRPr>
            </a:p>
            <a:p>
              <a:pPr marL="342900" indent="-342900">
                <a:buFontTx/>
                <a:buChar char="-"/>
              </a:pPr>
              <a:r>
                <a:rPr lang="en-US" altLang="ko-KR" sz="2200" dirty="0">
                  <a:latin typeface="나눔바른펜" panose="020B0503000000000000" pitchFamily="50" charset="-127"/>
                  <a:ea typeface="나눔바른펜" panose="020B0503000000000000" pitchFamily="50" charset="-127"/>
                </a:rPr>
                <a:t>AR(</a:t>
              </a:r>
              <a:r>
                <a:rPr lang="ko-KR" altLang="en-US" sz="2200" dirty="0">
                  <a:latin typeface="나눔바른펜" panose="020B0503000000000000" pitchFamily="50" charset="-127"/>
                  <a:ea typeface="나눔바른펜" panose="020B0503000000000000" pitchFamily="50" charset="-127"/>
                </a:rPr>
                <a:t>증강현실</a:t>
              </a:r>
              <a:r>
                <a:rPr lang="en-US" altLang="ko-KR" sz="2200" dirty="0">
                  <a:latin typeface="나눔바른펜" panose="020B0503000000000000" pitchFamily="50" charset="-127"/>
                  <a:ea typeface="나눔바른펜" panose="020B0503000000000000" pitchFamily="50" charset="-127"/>
                </a:rPr>
                <a:t>): VR(</a:t>
              </a:r>
              <a:r>
                <a:rPr lang="ko-KR" altLang="en-US" sz="2200" dirty="0">
                  <a:latin typeface="나눔바른펜" panose="020B0503000000000000" pitchFamily="50" charset="-127"/>
                  <a:ea typeface="나눔바른펜" panose="020B0503000000000000" pitchFamily="50" charset="-127"/>
                </a:rPr>
                <a:t>가상현실</a:t>
              </a:r>
              <a:r>
                <a:rPr lang="en-US" altLang="ko-KR" sz="2200" dirty="0">
                  <a:latin typeface="나눔바른펜" panose="020B0503000000000000" pitchFamily="50" charset="-127"/>
                  <a:ea typeface="나눔바른펜" panose="020B0503000000000000" pitchFamily="50" charset="-127"/>
                </a:rPr>
                <a:t>)</a:t>
              </a:r>
              <a:r>
                <a:rPr lang="ko-KR" altLang="en-US" sz="2200" dirty="0">
                  <a:latin typeface="나눔바른펜" panose="020B0503000000000000" pitchFamily="50" charset="-127"/>
                  <a:ea typeface="나눔바른펜" panose="020B0503000000000000" pitchFamily="50" charset="-127"/>
                </a:rPr>
                <a:t>의</a:t>
              </a:r>
              <a:r>
                <a:rPr lang="en-US" altLang="ko-KR" sz="2200" dirty="0">
                  <a:latin typeface="나눔바른펜" panose="020B0503000000000000" pitchFamily="50" charset="-127"/>
                  <a:ea typeface="나눔바른펜" panose="020B0503000000000000" pitchFamily="50" charset="-127"/>
                </a:rPr>
                <a:t> </a:t>
              </a:r>
              <a:r>
                <a:rPr lang="ko-KR" altLang="en-US" sz="2200" dirty="0">
                  <a:latin typeface="나눔바른펜" panose="020B0503000000000000" pitchFamily="50" charset="-127"/>
                  <a:ea typeface="나눔바른펜" panose="020B0503000000000000" pitchFamily="50" charset="-127"/>
                </a:rPr>
                <a:t>분야 중 하나로 사용자가 눈으로 보는 </a:t>
              </a:r>
              <a:endParaRPr lang="en-US" altLang="ko-KR" sz="2200" dirty="0">
                <a:latin typeface="나눔바른펜" panose="020B0503000000000000" pitchFamily="50" charset="-127"/>
                <a:ea typeface="나눔바른펜" panose="020B0503000000000000" pitchFamily="50" charset="-127"/>
              </a:endParaRPr>
            </a:p>
            <a:p>
              <a:r>
                <a:rPr lang="ko-KR" altLang="en-US" sz="2200" dirty="0">
                  <a:latin typeface="나눔바른펜" panose="020B0503000000000000" pitchFamily="50" charset="-127"/>
                  <a:ea typeface="나눔바른펜" panose="020B0503000000000000" pitchFamily="50" charset="-127"/>
                </a:rPr>
                <a:t>현실세계에 가상 물체를 겹쳐 보여주는 기술</a:t>
              </a:r>
              <a:r>
                <a:rPr lang="en-US" altLang="ko-KR" sz="2200" dirty="0">
                  <a:latin typeface="나눔바른펜" panose="020B0503000000000000" pitchFamily="50" charset="-127"/>
                  <a:ea typeface="나눔바른펜" panose="020B0503000000000000" pitchFamily="50" charset="-127"/>
                </a:rPr>
                <a:t>. </a:t>
              </a:r>
              <a:endParaRPr lang="en-US" altLang="ko-KR" sz="2200" b="1" dirty="0">
                <a:latin typeface="나눔바른펜" panose="020B0503000000000000" pitchFamily="50" charset="-127"/>
                <a:ea typeface="나눔바른펜" panose="020B0503000000000000" pitchFamily="50" charset="-127"/>
              </a:endParaRPr>
            </a:p>
          </p:txBody>
        </p:sp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76C17EDC-C95A-4A35-B31C-815388FA96A6}"/>
                </a:ext>
              </a:extLst>
            </p:cNvPr>
            <p:cNvSpPr/>
            <p:nvPr/>
          </p:nvSpPr>
          <p:spPr>
            <a:xfrm>
              <a:off x="6662891" y="6002747"/>
              <a:ext cx="1941557" cy="49084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 fontAlgn="base">
                <a:lnSpc>
                  <a:spcPct val="160000"/>
                </a:lnSpc>
              </a:pPr>
              <a:r>
                <a:rPr lang="en-US" altLang="ko-KR" kern="0" dirty="0">
                  <a:solidFill>
                    <a:srgbClr val="000000"/>
                  </a:solidFill>
                  <a:latin typeface="나눔바른펜" panose="020B0503000000000000" pitchFamily="50" charset="-127"/>
                  <a:ea typeface="나눔바른펜" panose="020B0503000000000000" pitchFamily="50" charset="-127"/>
                </a:rPr>
                <a:t>[</a:t>
              </a:r>
              <a:r>
                <a:rPr lang="ko-KR" altLang="en-US" kern="0" dirty="0">
                  <a:solidFill>
                    <a:srgbClr val="000000"/>
                  </a:solidFill>
                  <a:latin typeface="나눔바른펜" panose="020B0503000000000000" pitchFamily="50" charset="-127"/>
                  <a:ea typeface="나눔바른펜" panose="020B0503000000000000" pitchFamily="50" charset="-127"/>
                </a:rPr>
                <a:t>출처 </a:t>
              </a:r>
              <a:r>
                <a:rPr lang="en-US" altLang="ko-KR" kern="0" dirty="0">
                  <a:solidFill>
                    <a:srgbClr val="000000"/>
                  </a:solidFill>
                  <a:latin typeface="나눔바른펜" panose="020B0503000000000000" pitchFamily="50" charset="-127"/>
                  <a:ea typeface="나눔바른펜" panose="020B0503000000000000" pitchFamily="50" charset="-127"/>
                </a:rPr>
                <a:t>: Digi-Capital]</a:t>
              </a:r>
              <a:endParaRPr lang="en-US" altLang="ko-KR" sz="1400" kern="0" spc="0" dirty="0">
                <a:solidFill>
                  <a:srgbClr val="000000"/>
                </a:solidFill>
                <a:effectLst/>
                <a:latin typeface="나눔바른펜" panose="020B0503000000000000" pitchFamily="50" charset="-127"/>
                <a:ea typeface="나눔바른펜" panose="020B0503000000000000" pitchFamily="50" charset="-127"/>
              </a:endParaRPr>
            </a:p>
          </p:txBody>
        </p:sp>
        <p:grpSp>
          <p:nvGrpSpPr>
            <p:cNvPr id="3" name="그룹 2">
              <a:extLst>
                <a:ext uri="{FF2B5EF4-FFF2-40B4-BE49-F238E27FC236}">
                  <a16:creationId xmlns:a16="http://schemas.microsoft.com/office/drawing/2014/main" id="{1A112A67-1AFC-4DE5-830B-B3DDF4113243}"/>
                </a:ext>
              </a:extLst>
            </p:cNvPr>
            <p:cNvGrpSpPr/>
            <p:nvPr/>
          </p:nvGrpSpPr>
          <p:grpSpPr>
            <a:xfrm>
              <a:off x="2240863" y="2925705"/>
              <a:ext cx="4488033" cy="3503353"/>
              <a:chOff x="2240863" y="2762153"/>
              <a:chExt cx="4488033" cy="3503353"/>
            </a:xfrm>
          </p:grpSpPr>
          <p:pic>
            <p:nvPicPr>
              <p:cNvPr id="7" name="_x309290984" descr="EMB00001db06406">
                <a:extLst>
                  <a:ext uri="{FF2B5EF4-FFF2-40B4-BE49-F238E27FC236}">
                    <a16:creationId xmlns:a16="http://schemas.microsoft.com/office/drawing/2014/main" id="{331C8441-0940-42DE-8017-F90E9A0A9605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2240863" y="2762153"/>
                <a:ext cx="4488033" cy="3240594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033D368F-21CF-47E0-AC3C-1A1D04FFDE4C}"/>
                  </a:ext>
                </a:extLst>
              </p:cNvPr>
              <p:cNvSpPr txBox="1"/>
              <p:nvPr/>
            </p:nvSpPr>
            <p:spPr>
              <a:xfrm>
                <a:off x="3298497" y="5942341"/>
                <a:ext cx="2372765" cy="3231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sz="1500" dirty="0"/>
                  <a:t>가상 </a:t>
                </a:r>
                <a:r>
                  <a:rPr lang="en-US" altLang="ko-KR" sz="1500" dirty="0"/>
                  <a:t>· </a:t>
                </a:r>
                <a:r>
                  <a:rPr lang="ko-KR" altLang="en-US" sz="1500" dirty="0"/>
                  <a:t>증강 현실 시장 규모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87478583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>
            <a:extLst>
              <a:ext uri="{FF2B5EF4-FFF2-40B4-BE49-F238E27FC236}">
                <a16:creationId xmlns:a16="http://schemas.microsoft.com/office/drawing/2014/main" id="{97B2EAB9-8FCD-43B4-8154-414BB3371AC9}"/>
              </a:ext>
            </a:extLst>
          </p:cNvPr>
          <p:cNvSpPr txBox="1"/>
          <p:nvPr/>
        </p:nvSpPr>
        <p:spPr>
          <a:xfrm>
            <a:off x="1198523" y="428942"/>
            <a:ext cx="766034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000" b="1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시연 영상</a:t>
            </a:r>
            <a:endParaRPr lang="en-US" altLang="ko-KR" sz="4000" b="1" dirty="0"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813DA31-F5FF-46F8-82FE-B794CB5A3693}"/>
              </a:ext>
            </a:extLst>
          </p:cNvPr>
          <p:cNvSpPr txBox="1"/>
          <p:nvPr/>
        </p:nvSpPr>
        <p:spPr>
          <a:xfrm>
            <a:off x="-562214" y="-29497"/>
            <a:ext cx="2417035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8800" b="1" dirty="0">
                <a:ln>
                  <a:solidFill>
                    <a:srgbClr val="FFCB05">
                      <a:alpha val="40000"/>
                    </a:srgbClr>
                  </a:solidFill>
                </a:ln>
                <a:solidFill>
                  <a:srgbClr val="FFCB05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4.</a:t>
            </a:r>
            <a:endParaRPr lang="ko-KR" altLang="en-US" sz="8800" b="1" dirty="0">
              <a:ln>
                <a:solidFill>
                  <a:srgbClr val="FFCB05">
                    <a:alpha val="40000"/>
                  </a:srgbClr>
                </a:solidFill>
              </a:ln>
              <a:solidFill>
                <a:srgbClr val="FFCB05"/>
              </a:solidFill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6D70D634-1807-4F1F-BC74-13AF0D384A49}"/>
              </a:ext>
            </a:extLst>
          </p:cNvPr>
          <p:cNvGrpSpPr/>
          <p:nvPr/>
        </p:nvGrpSpPr>
        <p:grpSpPr>
          <a:xfrm>
            <a:off x="503548" y="1439088"/>
            <a:ext cx="8136904" cy="5119028"/>
            <a:chOff x="416428" y="1439088"/>
            <a:chExt cx="8136904" cy="5119028"/>
          </a:xfrm>
        </p:grpSpPr>
        <p:pic>
          <p:nvPicPr>
            <p:cNvPr id="3" name="KakaoTalk_Video_20181217_2242_55_078">
              <a:hlinkClick r:id="" action="ppaction://media"/>
              <a:extLst>
                <a:ext uri="{FF2B5EF4-FFF2-40B4-BE49-F238E27FC236}">
                  <a16:creationId xmlns:a16="http://schemas.microsoft.com/office/drawing/2014/main" id="{AEB62C0A-C9AE-4416-A99A-1C3EBB2C8FBA}"/>
                </a:ext>
              </a:extLst>
            </p:cNvPr>
            <p:cNvPicPr>
              <a:picLocks noChangeAspect="1"/>
            </p:cNvPicPr>
            <p:nvPr>
              <a:videoFile r:link="rId2"/>
              <p:extLst>
                <p:ext uri="{DAA4B4D4-6D71-4841-9C94-3DE7FCFB9230}">
                  <p14:media xmlns:p14="http://schemas.microsoft.com/office/powerpoint/2010/main" r:embed="rId1"/>
                </p:ext>
              </p:extLst>
            </p:nvPr>
          </p:nvPicPr>
          <p:blipFill>
            <a:blip r:embed="rId5"/>
            <a:stretch>
              <a:fillRect/>
            </a:stretch>
          </p:blipFill>
          <p:spPr>
            <a:xfrm>
              <a:off x="676601" y="1861734"/>
              <a:ext cx="7616559" cy="4273736"/>
            </a:xfrm>
            <a:prstGeom prst="rect">
              <a:avLst/>
            </a:prstGeom>
          </p:spPr>
        </p:pic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DA3EB7BC-6137-4FDD-94C7-1B4D76CCD0D9}"/>
                </a:ext>
              </a:extLst>
            </p:cNvPr>
            <p:cNvSpPr/>
            <p:nvPr/>
          </p:nvSpPr>
          <p:spPr>
            <a:xfrm>
              <a:off x="416428" y="1439088"/>
              <a:ext cx="8136904" cy="5119028"/>
            </a:xfrm>
            <a:prstGeom prst="rect">
              <a:avLst/>
            </a:prstGeom>
            <a:noFill/>
            <a:ln w="38100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750779068"/>
      </p:ext>
    </p:extLst>
  </p:cSld>
  <p:clrMapOvr>
    <a:masterClrMapping/>
  </p:clrMapOvr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화살표: 오각형 5"/>
          <p:cNvSpPr/>
          <p:nvPr/>
        </p:nvSpPr>
        <p:spPr>
          <a:xfrm>
            <a:off x="3357238" y="3910558"/>
            <a:ext cx="2581500" cy="730241"/>
          </a:xfrm>
          <a:prstGeom prst="homePlate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27720" y="1652557"/>
            <a:ext cx="2288560" cy="228856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8" name="TextBox 7"/>
          <p:cNvSpPr txBox="1"/>
          <p:nvPr/>
        </p:nvSpPr>
        <p:spPr>
          <a:xfrm>
            <a:off x="3582581" y="4014068"/>
            <a:ext cx="197883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8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감사합니다</a:t>
            </a:r>
          </a:p>
        </p:txBody>
      </p:sp>
    </p:spTree>
    <p:extLst>
      <p:ext uri="{BB962C8B-B14F-4D97-AF65-F5344CB8AC3E}">
        <p14:creationId xmlns:p14="http://schemas.microsoft.com/office/powerpoint/2010/main" val="417732674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38AE3150-F4A7-462F-A4E6-F7532FD4A081}"/>
              </a:ext>
            </a:extLst>
          </p:cNvPr>
          <p:cNvSpPr txBox="1"/>
          <p:nvPr/>
        </p:nvSpPr>
        <p:spPr>
          <a:xfrm>
            <a:off x="-165244" y="182633"/>
            <a:ext cx="367536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143000" indent="-1143000" algn="ctr">
              <a:buFont typeface="Wingdings" panose="05000000000000000000" pitchFamily="2" charset="2"/>
              <a:buChar char="v"/>
            </a:pPr>
            <a:r>
              <a:rPr lang="ko-KR" altLang="en-US" sz="7200" b="1" dirty="0">
                <a:ln>
                  <a:solidFill>
                    <a:srgbClr val="FFCB05">
                      <a:alpha val="40000"/>
                    </a:srgbClr>
                  </a:solidFill>
                </a:ln>
                <a:solidFill>
                  <a:srgbClr val="FFCB05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별첨</a:t>
            </a:r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80C92237-C6A4-4E33-8E84-E408D4DEA02F}"/>
              </a:ext>
            </a:extLst>
          </p:cNvPr>
          <p:cNvGrpSpPr/>
          <p:nvPr/>
        </p:nvGrpSpPr>
        <p:grpSpPr>
          <a:xfrm>
            <a:off x="503548" y="2103918"/>
            <a:ext cx="8136904" cy="3858006"/>
            <a:chOff x="416428" y="2103918"/>
            <a:chExt cx="8136904" cy="3858006"/>
          </a:xfrm>
        </p:grpSpPr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D876595A-C08B-4C77-83A9-15EFB66BC94B}"/>
                </a:ext>
              </a:extLst>
            </p:cNvPr>
            <p:cNvSpPr/>
            <p:nvPr/>
          </p:nvSpPr>
          <p:spPr>
            <a:xfrm>
              <a:off x="416428" y="2103918"/>
              <a:ext cx="8136904" cy="3858006"/>
            </a:xfrm>
            <a:prstGeom prst="rect">
              <a:avLst/>
            </a:prstGeom>
            <a:noFill/>
            <a:ln w="38100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2B7F4F9D-840D-422F-9C6D-D28C55DBB9EC}"/>
                </a:ext>
              </a:extLst>
            </p:cNvPr>
            <p:cNvSpPr txBox="1"/>
            <p:nvPr/>
          </p:nvSpPr>
          <p:spPr>
            <a:xfrm>
              <a:off x="809033" y="2330161"/>
              <a:ext cx="7351693" cy="36317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sz="2800" b="1" dirty="0">
                  <a:latin typeface="나눔바른펜" panose="020B0503000000000000" pitchFamily="50" charset="-127"/>
                  <a:ea typeface="나눔바른펜" panose="020B0503000000000000" pitchFamily="50" charset="-127"/>
                </a:rPr>
                <a:t>참고 오픈 소스 링크</a:t>
              </a:r>
              <a:endParaRPr lang="en-US" altLang="ko-KR" sz="2800" b="1" dirty="0">
                <a:latin typeface="나눔바른펜" panose="020B0503000000000000" pitchFamily="50" charset="-127"/>
                <a:ea typeface="나눔바른펜" panose="020B0503000000000000" pitchFamily="50" charset="-127"/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endParaRPr lang="en-US" altLang="ko-KR" sz="1400" b="1" dirty="0">
                <a:latin typeface="나눔바른펜" panose="020B0503000000000000" pitchFamily="50" charset="-127"/>
                <a:ea typeface="나눔바른펜" panose="020B0503000000000000" pitchFamily="50" charset="-127"/>
              </a:endParaRPr>
            </a:p>
            <a:p>
              <a:pPr marL="285750" indent="-285750">
                <a:buFontTx/>
                <a:buChar char="-"/>
              </a:pPr>
              <a:r>
                <a:rPr lang="en-US" altLang="ko-KR" sz="2200" dirty="0">
                  <a:latin typeface="나눔바른펜" panose="020B0503000000000000" pitchFamily="50" charset="-127"/>
                  <a:ea typeface="나눔바른펜" panose="020B0503000000000000" pitchFamily="50" charset="-127"/>
                  <a:hlinkClick r:id="rId3"/>
                </a:rPr>
                <a:t>https://github.com/CSID-DGU/2018-1-OSSP-BossamJo-2-3</a:t>
              </a:r>
              <a:endParaRPr lang="en-US" altLang="ko-KR" sz="2200" dirty="0">
                <a:latin typeface="나눔바른펜" panose="020B0503000000000000" pitchFamily="50" charset="-127"/>
                <a:ea typeface="나눔바른펜" panose="020B0503000000000000" pitchFamily="50" charset="-127"/>
              </a:endParaRPr>
            </a:p>
            <a:p>
              <a:pPr marL="285750" indent="-285750">
                <a:buFontTx/>
                <a:buChar char="-"/>
              </a:pPr>
              <a:r>
                <a:rPr lang="en-US" altLang="ko-KR" sz="2200" dirty="0">
                  <a:latin typeface="나눔바른펜" panose="020B0503000000000000" pitchFamily="50" charset="-127"/>
                  <a:ea typeface="나눔바른펜" panose="020B0503000000000000" pitchFamily="50" charset="-127"/>
                  <a:hlinkClick r:id="rId4"/>
                </a:rPr>
                <a:t>https://github.com/dat-ng/ar-location-based-android</a:t>
              </a:r>
              <a:endParaRPr lang="en-US" altLang="ko-KR" sz="2200" dirty="0">
                <a:latin typeface="나눔바른펜" panose="020B0503000000000000" pitchFamily="50" charset="-127"/>
                <a:ea typeface="나눔바른펜" panose="020B0503000000000000" pitchFamily="50" charset="-127"/>
              </a:endParaRPr>
            </a:p>
            <a:p>
              <a:pPr marL="285750" indent="-285750">
                <a:buFontTx/>
                <a:buChar char="-"/>
              </a:pPr>
              <a:endParaRPr lang="en-US" altLang="ko-KR" dirty="0">
                <a:latin typeface="나눔바른펜" panose="020B0503000000000000" pitchFamily="50" charset="-127"/>
                <a:ea typeface="나눔바른펜" panose="020B0503000000000000" pitchFamily="50" charset="-127"/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sz="2800" b="1" dirty="0">
                  <a:latin typeface="나눔바른펜" panose="020B0503000000000000" pitchFamily="50" charset="-127"/>
                  <a:ea typeface="나눔바른펜" panose="020B0503000000000000" pitchFamily="50" charset="-127"/>
                </a:rPr>
                <a:t>라이센스</a:t>
              </a:r>
              <a:endParaRPr lang="en-US" altLang="ko-KR" sz="2800" b="1" dirty="0">
                <a:latin typeface="나눔바른펜" panose="020B0503000000000000" pitchFamily="50" charset="-127"/>
                <a:ea typeface="나눔바른펜" panose="020B0503000000000000" pitchFamily="50" charset="-127"/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endParaRPr lang="en-US" altLang="ko-KR" sz="1400" b="1" dirty="0">
                <a:latin typeface="나눔바른펜" panose="020B0503000000000000" pitchFamily="50" charset="-127"/>
                <a:ea typeface="나눔바른펜" panose="020B0503000000000000" pitchFamily="50" charset="-127"/>
              </a:endParaRPr>
            </a:p>
            <a:p>
              <a:pPr marL="342900" indent="-342900">
                <a:buFontTx/>
                <a:buChar char="-"/>
              </a:pPr>
              <a:r>
                <a:rPr lang="en-US" altLang="ko-KR" sz="2200" dirty="0">
                  <a:latin typeface="나눔바른펜" panose="020B0503000000000000" pitchFamily="50" charset="-127"/>
                  <a:ea typeface="나눔바른펜" panose="020B0503000000000000" pitchFamily="50" charset="-127"/>
                </a:rPr>
                <a:t>GPL License</a:t>
              </a:r>
            </a:p>
            <a:p>
              <a:r>
                <a:rPr lang="en-US" altLang="ko-KR" sz="2200" dirty="0">
                  <a:latin typeface="나눔바른펜" panose="020B0503000000000000" pitchFamily="50" charset="-127"/>
                  <a:ea typeface="나눔바른펜" panose="020B0503000000000000" pitchFamily="50" charset="-127"/>
                </a:rPr>
                <a:t>: </a:t>
              </a:r>
              <a:r>
                <a:rPr lang="ko-KR" altLang="en-US" sz="2200" dirty="0">
                  <a:latin typeface="나눔바른펜" panose="020B0503000000000000" pitchFamily="50" charset="-127"/>
                  <a:ea typeface="나눔바른펜" panose="020B0503000000000000" pitchFamily="50" charset="-127"/>
                </a:rPr>
                <a:t>카피 레프트 라이센스로서 파생 저작물 동일한 라이선스 조건 하에서만 </a:t>
              </a:r>
              <a:endParaRPr lang="en-US" altLang="ko-KR" sz="2200" dirty="0">
                <a:latin typeface="나눔바른펜" panose="020B0503000000000000" pitchFamily="50" charset="-127"/>
                <a:ea typeface="나눔바른펜" panose="020B0503000000000000" pitchFamily="50" charset="-127"/>
              </a:endParaRPr>
            </a:p>
            <a:p>
              <a:r>
                <a:rPr lang="ko-KR" altLang="en-US" sz="2200" dirty="0">
                  <a:latin typeface="나눔바른펜" panose="020B0503000000000000" pitchFamily="50" charset="-127"/>
                  <a:ea typeface="나눔바른펜" panose="020B0503000000000000" pitchFamily="50" charset="-127"/>
                </a:rPr>
                <a:t>배포 할 수 있음</a:t>
              </a:r>
              <a:r>
                <a:rPr lang="en-US" altLang="ko-KR" dirty="0"/>
                <a:t>.</a:t>
              </a:r>
              <a:endParaRPr lang="en-US" altLang="ko-KR" sz="2000" dirty="0">
                <a:latin typeface="나눔바른펜" panose="020B0503000000000000" pitchFamily="50" charset="-127"/>
                <a:ea typeface="나눔바른펜" panose="020B0503000000000000" pitchFamily="50" charset="-127"/>
              </a:endParaRPr>
            </a:p>
            <a:p>
              <a:endParaRPr lang="ko-KR" altLang="en-US" dirty="0">
                <a:latin typeface="나눔바른펜" panose="020B0503000000000000" pitchFamily="50" charset="-127"/>
                <a:ea typeface="나눔바른펜" panose="020B0503000000000000" pitchFamily="50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13182820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38AE3150-F4A7-462F-A4E6-F7532FD4A081}"/>
              </a:ext>
            </a:extLst>
          </p:cNvPr>
          <p:cNvSpPr txBox="1"/>
          <p:nvPr/>
        </p:nvSpPr>
        <p:spPr>
          <a:xfrm>
            <a:off x="337036" y="173050"/>
            <a:ext cx="412764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6000" b="1" dirty="0">
                <a:ln>
                  <a:solidFill>
                    <a:srgbClr val="FFCB05">
                      <a:alpha val="40000"/>
                    </a:srgbClr>
                  </a:solidFill>
                </a:ln>
                <a:solidFill>
                  <a:srgbClr val="FFCB05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프로젝트 진행</a:t>
            </a:r>
            <a:r>
              <a:rPr lang="en-US" altLang="ko-KR" sz="6000" b="1" dirty="0">
                <a:ln>
                  <a:solidFill>
                    <a:srgbClr val="FFCB05">
                      <a:alpha val="40000"/>
                    </a:srgbClr>
                  </a:solidFill>
                </a:ln>
                <a:solidFill>
                  <a:srgbClr val="FFCB05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.</a:t>
            </a:r>
            <a:endParaRPr lang="ko-KR" altLang="en-US" sz="6000" b="1" dirty="0">
              <a:ln>
                <a:solidFill>
                  <a:srgbClr val="FFCB05">
                    <a:alpha val="40000"/>
                  </a:srgbClr>
                </a:solidFill>
              </a:ln>
              <a:solidFill>
                <a:srgbClr val="FFCB05"/>
              </a:solidFill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1C3DFCA9-3101-487C-836E-EA79949FCB0A}"/>
              </a:ext>
            </a:extLst>
          </p:cNvPr>
          <p:cNvGrpSpPr/>
          <p:nvPr/>
        </p:nvGrpSpPr>
        <p:grpSpPr>
          <a:xfrm>
            <a:off x="503548" y="1439087"/>
            <a:ext cx="8136904" cy="4989971"/>
            <a:chOff x="432289" y="1439087"/>
            <a:chExt cx="8136904" cy="4989971"/>
          </a:xfrm>
        </p:grpSpPr>
        <p:sp>
          <p:nvSpPr>
            <p:cNvPr id="2" name="TextBox 1">
              <a:extLst>
                <a:ext uri="{FF2B5EF4-FFF2-40B4-BE49-F238E27FC236}">
                  <a16:creationId xmlns:a16="http://schemas.microsoft.com/office/drawing/2014/main" id="{32FF34F5-A09F-42FE-B095-B7BEA62B3E87}"/>
                </a:ext>
              </a:extLst>
            </p:cNvPr>
            <p:cNvSpPr txBox="1"/>
            <p:nvPr/>
          </p:nvSpPr>
          <p:spPr>
            <a:xfrm>
              <a:off x="628597" y="1795025"/>
              <a:ext cx="7930248" cy="427809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342900" indent="-342900">
                <a:buFont typeface="Arial" panose="020B0604020202020204" pitchFamily="34" charset="0"/>
                <a:buChar char="•"/>
              </a:pPr>
              <a:r>
                <a:rPr lang="ko-KR" altLang="en-US" sz="3200" b="1" dirty="0">
                  <a:latin typeface="나눔바른펜" panose="020B0503000000000000" pitchFamily="50" charset="-127"/>
                  <a:ea typeface="나눔바른펜" panose="020B0503000000000000" pitchFamily="50" charset="-127"/>
                </a:rPr>
                <a:t>개발 팀 </a:t>
              </a:r>
              <a:r>
                <a:rPr lang="en-US" altLang="ko-KR" sz="3200" b="1" dirty="0">
                  <a:latin typeface="나눔바른펜" panose="020B0503000000000000" pitchFamily="50" charset="-127"/>
                  <a:ea typeface="나눔바른펜" panose="020B0503000000000000" pitchFamily="50" charset="-127"/>
                </a:rPr>
                <a:t>– 4</a:t>
              </a:r>
              <a:r>
                <a:rPr lang="ko-KR" altLang="en-US" sz="3200" b="1" dirty="0">
                  <a:latin typeface="나눔바른펜" panose="020B0503000000000000" pitchFamily="50" charset="-127"/>
                  <a:ea typeface="나눔바른펜" panose="020B0503000000000000" pitchFamily="50" charset="-127"/>
                </a:rPr>
                <a:t>조</a:t>
              </a:r>
              <a:r>
                <a:rPr lang="en-US" altLang="ko-KR" sz="3200" b="1" dirty="0">
                  <a:latin typeface="나눔바른펜" panose="020B0503000000000000" pitchFamily="50" charset="-127"/>
                  <a:ea typeface="나눔바른펜" panose="020B0503000000000000" pitchFamily="50" charset="-127"/>
                </a:rPr>
                <a:t>(GILCHI)</a:t>
              </a:r>
            </a:p>
            <a:p>
              <a:pPr marL="342900" indent="-342900">
                <a:buFont typeface="Arial" panose="020B0604020202020204" pitchFamily="34" charset="0"/>
                <a:buChar char="•"/>
              </a:pPr>
              <a:endParaRPr lang="en-US" altLang="ko-KR" sz="800" b="1" dirty="0">
                <a:latin typeface="나눔바른펜" panose="020B0503000000000000" pitchFamily="50" charset="-127"/>
                <a:ea typeface="나눔바른펜" panose="020B0503000000000000" pitchFamily="50" charset="-127"/>
              </a:endParaRPr>
            </a:p>
            <a:p>
              <a:r>
                <a:rPr lang="en-US" altLang="ko-KR" sz="2400" b="1" dirty="0">
                  <a:latin typeface="나눔바른펜" panose="020B0503000000000000" pitchFamily="50" charset="-127"/>
                  <a:ea typeface="나눔바른펜" panose="020B0503000000000000" pitchFamily="50" charset="-127"/>
                </a:rPr>
                <a:t>	</a:t>
              </a:r>
              <a:r>
                <a:rPr lang="ko-KR" altLang="en-US" sz="2400" b="1" dirty="0">
                  <a:latin typeface="나눔바른펜" panose="020B0503000000000000" pitchFamily="50" charset="-127"/>
                  <a:ea typeface="나눔바른펜" panose="020B0503000000000000" pitchFamily="50" charset="-127"/>
                </a:rPr>
                <a:t>컴퓨터공학과 </a:t>
              </a:r>
              <a:r>
                <a:rPr lang="en-US" altLang="ko-KR" sz="2400" b="1" dirty="0">
                  <a:latin typeface="나눔바른펜" panose="020B0503000000000000" pitchFamily="50" charset="-127"/>
                  <a:ea typeface="나눔바른펜" panose="020B0503000000000000" pitchFamily="50" charset="-127"/>
                </a:rPr>
                <a:t>2016112168 </a:t>
              </a:r>
              <a:r>
                <a:rPr lang="ko-KR" altLang="en-US" sz="2400" b="1" dirty="0">
                  <a:latin typeface="나눔바른펜" panose="020B0503000000000000" pitchFamily="50" charset="-127"/>
                  <a:ea typeface="나눔바른펜" panose="020B0503000000000000" pitchFamily="50" charset="-127"/>
                </a:rPr>
                <a:t>김영미</a:t>
              </a:r>
              <a:endParaRPr lang="en-US" altLang="ko-KR" sz="2400" b="1" dirty="0">
                <a:latin typeface="나눔바른펜" panose="020B0503000000000000" pitchFamily="50" charset="-127"/>
                <a:ea typeface="나눔바른펜" panose="020B0503000000000000" pitchFamily="50" charset="-127"/>
              </a:endParaRPr>
            </a:p>
            <a:p>
              <a:r>
                <a:rPr lang="en-US" altLang="ko-KR" sz="2400" b="1" dirty="0">
                  <a:latin typeface="나눔바른펜" panose="020B0503000000000000" pitchFamily="50" charset="-127"/>
                  <a:ea typeface="나눔바른펜" panose="020B0503000000000000" pitchFamily="50" charset="-127"/>
                </a:rPr>
                <a:t>	</a:t>
              </a:r>
              <a:r>
                <a:rPr lang="ko-KR" altLang="en-US" sz="2400" b="1" dirty="0">
                  <a:latin typeface="나눔바른펜" panose="020B0503000000000000" pitchFamily="50" charset="-127"/>
                  <a:ea typeface="나눔바른펜" panose="020B0503000000000000" pitchFamily="50" charset="-127"/>
                </a:rPr>
                <a:t>컴퓨터공학과 </a:t>
              </a:r>
              <a:r>
                <a:rPr lang="en-US" altLang="ko-KR" sz="2400" b="1" dirty="0">
                  <a:latin typeface="나눔바른펜" panose="020B0503000000000000" pitchFamily="50" charset="-127"/>
                  <a:ea typeface="나눔바른펜" panose="020B0503000000000000" pitchFamily="50" charset="-127"/>
                </a:rPr>
                <a:t>2016112162 </a:t>
              </a:r>
              <a:r>
                <a:rPr lang="ko-KR" altLang="en-US" sz="2400" b="1" dirty="0">
                  <a:latin typeface="나눔바른펜" panose="020B0503000000000000" pitchFamily="50" charset="-127"/>
                  <a:ea typeface="나눔바른펜" panose="020B0503000000000000" pitchFamily="50" charset="-127"/>
                </a:rPr>
                <a:t>김지운</a:t>
              </a:r>
              <a:endParaRPr lang="en-US" altLang="ko-KR" sz="2400" b="1" dirty="0">
                <a:latin typeface="나눔바른펜" panose="020B0503000000000000" pitchFamily="50" charset="-127"/>
                <a:ea typeface="나눔바른펜" panose="020B0503000000000000" pitchFamily="50" charset="-127"/>
              </a:endParaRPr>
            </a:p>
            <a:p>
              <a:r>
                <a:rPr lang="en-US" altLang="ko-KR" sz="2400" b="1" dirty="0">
                  <a:latin typeface="나눔바른펜" panose="020B0503000000000000" pitchFamily="50" charset="-127"/>
                  <a:ea typeface="나눔바른펜" panose="020B0503000000000000" pitchFamily="50" charset="-127"/>
                </a:rPr>
                <a:t>	</a:t>
              </a:r>
              <a:r>
                <a:rPr lang="ko-KR" altLang="en-US" sz="2400" b="1" dirty="0">
                  <a:latin typeface="나눔바른펜" panose="020B0503000000000000" pitchFamily="50" charset="-127"/>
                  <a:ea typeface="나눔바른펜" panose="020B0503000000000000" pitchFamily="50" charset="-127"/>
                </a:rPr>
                <a:t>컴퓨터공학과 </a:t>
              </a:r>
              <a:r>
                <a:rPr lang="en-US" altLang="ko-KR" sz="2400" b="1" dirty="0">
                  <a:latin typeface="나눔바른펜" panose="020B0503000000000000" pitchFamily="50" charset="-127"/>
                  <a:ea typeface="나눔바른펜" panose="020B0503000000000000" pitchFamily="50" charset="-127"/>
                </a:rPr>
                <a:t>2016112176 </a:t>
              </a:r>
              <a:r>
                <a:rPr lang="ko-KR" altLang="en-US" sz="2400" b="1" dirty="0">
                  <a:latin typeface="나눔바른펜" panose="020B0503000000000000" pitchFamily="50" charset="-127"/>
                  <a:ea typeface="나눔바른펜" panose="020B0503000000000000" pitchFamily="50" charset="-127"/>
                </a:rPr>
                <a:t>원예인</a:t>
              </a:r>
              <a:endParaRPr lang="en-US" altLang="ko-KR" sz="2400" b="1" dirty="0">
                <a:latin typeface="나눔바른펜" panose="020B0503000000000000" pitchFamily="50" charset="-127"/>
                <a:ea typeface="나눔바른펜" panose="020B0503000000000000" pitchFamily="50" charset="-127"/>
              </a:endParaRPr>
            </a:p>
            <a:p>
              <a:endParaRPr lang="en-US" altLang="ko-KR" sz="2400" b="1" dirty="0">
                <a:latin typeface="나눔바른펜" panose="020B0503000000000000" pitchFamily="50" charset="-127"/>
                <a:ea typeface="나눔바른펜" panose="020B0503000000000000" pitchFamily="50" charset="-127"/>
              </a:endParaRPr>
            </a:p>
            <a:p>
              <a:pPr marL="342900" indent="-342900">
                <a:buFont typeface="Arial" panose="020B0604020202020204" pitchFamily="34" charset="0"/>
                <a:buChar char="•"/>
              </a:pPr>
              <a:r>
                <a:rPr lang="ko-KR" altLang="en-US" sz="3200" b="1" dirty="0">
                  <a:latin typeface="나눔바른펜" panose="020B0503000000000000" pitchFamily="50" charset="-127"/>
                  <a:ea typeface="나눔바른펜" panose="020B0503000000000000" pitchFamily="50" charset="-127"/>
                </a:rPr>
                <a:t>개발 기간</a:t>
              </a:r>
              <a:endParaRPr lang="en-US" altLang="ko-KR" sz="3200" b="1" dirty="0">
                <a:latin typeface="나눔바른펜" panose="020B0503000000000000" pitchFamily="50" charset="-127"/>
                <a:ea typeface="나눔바른펜" panose="020B0503000000000000" pitchFamily="50" charset="-127"/>
              </a:endParaRPr>
            </a:p>
            <a:p>
              <a:r>
                <a:rPr lang="en-US" altLang="ko-KR" sz="2400" b="1" dirty="0">
                  <a:latin typeface="나눔바른펜" panose="020B0503000000000000" pitchFamily="50" charset="-127"/>
                  <a:ea typeface="나눔바른펜" panose="020B0503000000000000" pitchFamily="50" charset="-127"/>
                </a:rPr>
                <a:t>	2018.10.10 ~ 2018.12.03(2</a:t>
              </a:r>
              <a:r>
                <a:rPr lang="ko-KR" altLang="en-US" sz="2400" b="1" dirty="0">
                  <a:latin typeface="나눔바른펜" panose="020B0503000000000000" pitchFamily="50" charset="-127"/>
                  <a:ea typeface="나눔바른펜" panose="020B0503000000000000" pitchFamily="50" charset="-127"/>
                </a:rPr>
                <a:t>개월</a:t>
              </a:r>
              <a:r>
                <a:rPr lang="en-US" altLang="ko-KR" sz="2400" b="1" dirty="0">
                  <a:latin typeface="나눔바른펜" panose="020B0503000000000000" pitchFamily="50" charset="-127"/>
                  <a:ea typeface="나눔바른펜" panose="020B0503000000000000" pitchFamily="50" charset="-127"/>
                </a:rPr>
                <a:t>)</a:t>
              </a:r>
            </a:p>
            <a:p>
              <a:endParaRPr lang="en-US" altLang="ko-KR" sz="2400" b="1" dirty="0">
                <a:latin typeface="나눔바른펜" panose="020B0503000000000000" pitchFamily="50" charset="-127"/>
                <a:ea typeface="나눔바른펜" panose="020B0503000000000000" pitchFamily="50" charset="-127"/>
              </a:endParaRPr>
            </a:p>
            <a:p>
              <a:pPr marL="342900" indent="-342900">
                <a:buFont typeface="Arial" panose="020B0604020202020204" pitchFamily="34" charset="0"/>
                <a:buChar char="•"/>
              </a:pPr>
              <a:r>
                <a:rPr lang="en-US" altLang="ko-KR" sz="3200" b="1" dirty="0" err="1">
                  <a:latin typeface="나눔바른펜" panose="020B0503000000000000" pitchFamily="50" charset="-127"/>
                  <a:ea typeface="나눔바른펜" panose="020B0503000000000000" pitchFamily="50" charset="-127"/>
                </a:rPr>
                <a:t>Github</a:t>
              </a:r>
              <a:r>
                <a:rPr lang="en-US" altLang="ko-KR" sz="3200" b="1" dirty="0">
                  <a:latin typeface="나눔바른펜" panose="020B0503000000000000" pitchFamily="50" charset="-127"/>
                  <a:ea typeface="나눔바른펜" panose="020B0503000000000000" pitchFamily="50" charset="-127"/>
                </a:rPr>
                <a:t> </a:t>
              </a:r>
              <a:r>
                <a:rPr lang="ko-KR" altLang="en-US" sz="3200" b="1" dirty="0">
                  <a:latin typeface="나눔바른펜" panose="020B0503000000000000" pitchFamily="50" charset="-127"/>
                  <a:ea typeface="나눔바른펜" panose="020B0503000000000000" pitchFamily="50" charset="-127"/>
                </a:rPr>
                <a:t>링크</a:t>
              </a:r>
              <a:endParaRPr lang="en-US" altLang="ko-KR" sz="2400" b="1" dirty="0">
                <a:latin typeface="나눔바른펜" panose="020B0503000000000000" pitchFamily="50" charset="-127"/>
                <a:ea typeface="나눔바른펜" panose="020B0503000000000000" pitchFamily="50" charset="-127"/>
              </a:endParaRPr>
            </a:p>
            <a:p>
              <a:r>
                <a:rPr lang="en-US" altLang="ko-KR" sz="2400" b="1" dirty="0">
                  <a:latin typeface="나눔바른펜" panose="020B0503000000000000" pitchFamily="50" charset="-127"/>
                  <a:ea typeface="나눔바른펜" panose="020B0503000000000000" pitchFamily="50" charset="-127"/>
                </a:rPr>
                <a:t>	“https://github.com/CSID-DGU/2018-2-OSSP-ARLocation”</a:t>
              </a:r>
              <a:endParaRPr lang="en-US" altLang="ko-KR" sz="3200" b="1" dirty="0">
                <a:latin typeface="나눔바른펜" panose="020B0503000000000000" pitchFamily="50" charset="-127"/>
                <a:ea typeface="나눔바른펜" panose="020B0503000000000000" pitchFamily="50" charset="-127"/>
              </a:endParaRPr>
            </a:p>
          </p:txBody>
        </p:sp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A6EA8428-CD45-4231-A228-F99D3A2D5E0A}"/>
                </a:ext>
              </a:extLst>
            </p:cNvPr>
            <p:cNvSpPr/>
            <p:nvPr/>
          </p:nvSpPr>
          <p:spPr>
            <a:xfrm>
              <a:off x="432289" y="1439087"/>
              <a:ext cx="8136904" cy="4989971"/>
            </a:xfrm>
            <a:prstGeom prst="rect">
              <a:avLst/>
            </a:prstGeom>
            <a:noFill/>
            <a:ln w="38100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48569090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29874" y="2454447"/>
            <a:ext cx="1474839" cy="1474839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3" name="TextBox 2"/>
          <p:cNvSpPr txBox="1"/>
          <p:nvPr/>
        </p:nvSpPr>
        <p:spPr>
          <a:xfrm>
            <a:off x="1773380" y="3929286"/>
            <a:ext cx="120257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b="1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Index</a:t>
            </a:r>
            <a:endParaRPr lang="ko-KR" altLang="en-US" sz="3600" b="1" dirty="0"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</p:txBody>
      </p:sp>
      <p:sp>
        <p:nvSpPr>
          <p:cNvPr id="4" name="사각형: 둥근 모서리 3"/>
          <p:cNvSpPr/>
          <p:nvPr/>
        </p:nvSpPr>
        <p:spPr>
          <a:xfrm>
            <a:off x="3310600" y="2115615"/>
            <a:ext cx="4004743" cy="2626770"/>
          </a:xfrm>
          <a:prstGeom prst="roundRect">
            <a:avLst/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/>
          <p:cNvSpPr txBox="1"/>
          <p:nvPr/>
        </p:nvSpPr>
        <p:spPr>
          <a:xfrm>
            <a:off x="3792008" y="2300037"/>
            <a:ext cx="3808821" cy="22579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400" b="1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개발 동기</a:t>
            </a:r>
            <a:endParaRPr lang="en-US" altLang="ko-KR" sz="2400" b="1" dirty="0"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400" b="1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어플리케이션 설명</a:t>
            </a:r>
            <a:endParaRPr lang="en-US" altLang="ko-KR" sz="2400" b="1" dirty="0"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400" b="1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기대 효과</a:t>
            </a:r>
            <a:endParaRPr lang="en-US" altLang="ko-KR" sz="2400" b="1" dirty="0"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400" b="1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시연 영상</a:t>
            </a:r>
            <a:endParaRPr lang="en-US" altLang="ko-KR" sz="2400" b="1" dirty="0"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10126802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F5C59B1D-4535-4C49-850A-313D892B503B}"/>
              </a:ext>
            </a:extLst>
          </p:cNvPr>
          <p:cNvSpPr txBox="1"/>
          <p:nvPr/>
        </p:nvSpPr>
        <p:spPr>
          <a:xfrm>
            <a:off x="1198523" y="448606"/>
            <a:ext cx="630586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000" b="1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개발 동기</a:t>
            </a:r>
            <a:endParaRPr lang="en-US" altLang="ko-KR" sz="4000" b="1" dirty="0"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BF0F6E0-EBDA-4F03-AD15-BA8399CBA99B}"/>
              </a:ext>
            </a:extLst>
          </p:cNvPr>
          <p:cNvSpPr txBox="1"/>
          <p:nvPr/>
        </p:nvSpPr>
        <p:spPr>
          <a:xfrm>
            <a:off x="-562214" y="-29497"/>
            <a:ext cx="2417035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8800" b="1" dirty="0">
                <a:ln>
                  <a:solidFill>
                    <a:srgbClr val="FFCB05">
                      <a:alpha val="40000"/>
                    </a:srgbClr>
                  </a:solidFill>
                </a:ln>
                <a:solidFill>
                  <a:srgbClr val="FFCB05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1.</a:t>
            </a:r>
            <a:endParaRPr lang="ko-KR" altLang="en-US" sz="8800" b="1" dirty="0">
              <a:ln>
                <a:solidFill>
                  <a:srgbClr val="FFCB05">
                    <a:alpha val="40000"/>
                  </a:srgbClr>
                </a:solidFill>
              </a:ln>
              <a:solidFill>
                <a:srgbClr val="FFCB05"/>
              </a:solidFill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000F27F2-4F1F-463E-AE2A-6B6796639D85}"/>
              </a:ext>
            </a:extLst>
          </p:cNvPr>
          <p:cNvGrpSpPr/>
          <p:nvPr/>
        </p:nvGrpSpPr>
        <p:grpSpPr>
          <a:xfrm>
            <a:off x="503548" y="1439087"/>
            <a:ext cx="8136904" cy="4989971"/>
            <a:chOff x="432289" y="1439087"/>
            <a:chExt cx="8136904" cy="4989971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9A47181C-4E1F-49DC-8BF2-2B118328C66F}"/>
                </a:ext>
              </a:extLst>
            </p:cNvPr>
            <p:cNvSpPr txBox="1"/>
            <p:nvPr/>
          </p:nvSpPr>
          <p:spPr>
            <a:xfrm>
              <a:off x="646303" y="2287467"/>
              <a:ext cx="7851391" cy="329320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342900" indent="-342900">
                <a:buFont typeface="Arial" panose="020B0604020202020204" pitchFamily="34" charset="0"/>
                <a:buChar char="•"/>
              </a:pPr>
              <a:r>
                <a:rPr lang="ko-KR" altLang="en-US" sz="3200" b="1" dirty="0">
                  <a:latin typeface="나눔바른펜" panose="020B0503000000000000" pitchFamily="50" charset="-127"/>
                  <a:ea typeface="나눔바른펜" panose="020B0503000000000000" pitchFamily="50" charset="-127"/>
                </a:rPr>
                <a:t>개발 동기</a:t>
              </a:r>
              <a:endParaRPr lang="en-US" altLang="ko-KR" sz="3200" b="1" dirty="0">
                <a:latin typeface="나눔바른펜" panose="020B0503000000000000" pitchFamily="50" charset="-127"/>
                <a:ea typeface="나눔바른펜" panose="020B0503000000000000" pitchFamily="50" charset="-127"/>
              </a:endParaRPr>
            </a:p>
            <a:p>
              <a:r>
                <a:rPr lang="en-US" altLang="ko-KR" sz="2400" b="1" dirty="0">
                  <a:latin typeface="나눔바른펜" panose="020B0503000000000000" pitchFamily="50" charset="-127"/>
                  <a:ea typeface="나눔바른펜" panose="020B0503000000000000" pitchFamily="50" charset="-127"/>
                </a:rPr>
                <a:t> </a:t>
              </a:r>
              <a:r>
                <a:rPr lang="en-US" altLang="ko-KR" sz="2400" dirty="0">
                  <a:latin typeface="나눔바른펜" panose="020B0503000000000000" pitchFamily="50" charset="-127"/>
                  <a:ea typeface="나눔바른펜" panose="020B0503000000000000" pitchFamily="50" charset="-127"/>
                </a:rPr>
                <a:t>- </a:t>
              </a:r>
              <a:r>
                <a:rPr lang="ko-KR" altLang="en-US" sz="2400" dirty="0">
                  <a:latin typeface="나눔바른펜" panose="020B0503000000000000" pitchFamily="50" charset="-127"/>
                  <a:ea typeface="나눔바른펜" panose="020B0503000000000000" pitchFamily="50" charset="-127"/>
                </a:rPr>
                <a:t>방향 감각과 기억력에 자신이 없는 </a:t>
              </a:r>
              <a:r>
                <a:rPr lang="ko-KR" altLang="en-US" sz="2400" dirty="0">
                  <a:highlight>
                    <a:srgbClr val="FFFF00"/>
                  </a:highlight>
                  <a:latin typeface="나눔바른펜" panose="020B0503000000000000" pitchFamily="50" charset="-127"/>
                  <a:ea typeface="나눔바른펜" panose="020B0503000000000000" pitchFamily="50" charset="-127"/>
                </a:rPr>
                <a:t>길치</a:t>
              </a:r>
              <a:r>
                <a:rPr lang="ko-KR" altLang="en-US" sz="2400" dirty="0">
                  <a:latin typeface="나눔바른펜" panose="020B0503000000000000" pitchFamily="50" charset="-127"/>
                  <a:ea typeface="나눔바른펜" panose="020B0503000000000000" pitchFamily="50" charset="-127"/>
                </a:rPr>
                <a:t>인 사람을 위하여 초행길도 쉽게 찾아갈 수 있도록 도움</a:t>
              </a:r>
              <a:r>
                <a:rPr lang="en-US" altLang="ko-KR" sz="2400" dirty="0">
                  <a:latin typeface="나눔바른펜" panose="020B0503000000000000" pitchFamily="50" charset="-127"/>
                  <a:ea typeface="나눔바른펜" panose="020B0503000000000000" pitchFamily="50" charset="-127"/>
                </a:rPr>
                <a:t>.</a:t>
              </a:r>
            </a:p>
            <a:p>
              <a:r>
                <a:rPr lang="en-US" altLang="ko-KR" sz="2400" dirty="0">
                  <a:latin typeface="나눔바른펜" panose="020B0503000000000000" pitchFamily="50" charset="-127"/>
                  <a:ea typeface="나눔바른펜" panose="020B0503000000000000" pitchFamily="50" charset="-127"/>
                </a:rPr>
                <a:t> - </a:t>
              </a:r>
              <a:r>
                <a:rPr lang="ko-KR" altLang="en-US" sz="2400" dirty="0">
                  <a:latin typeface="나눔바른펜" panose="020B0503000000000000" pitchFamily="50" charset="-127"/>
                  <a:ea typeface="나눔바른펜" panose="020B0503000000000000" pitchFamily="50" charset="-127"/>
                </a:rPr>
                <a:t>자신의 위치 정보 및 주변 환경에 대한 정보를 직관적으로 제공함</a:t>
              </a:r>
              <a:r>
                <a:rPr lang="en-US" altLang="ko-KR" sz="2400" dirty="0">
                  <a:latin typeface="나눔바른펜" panose="020B0503000000000000" pitchFamily="50" charset="-127"/>
                  <a:ea typeface="나눔바른펜" panose="020B0503000000000000" pitchFamily="50" charset="-127"/>
                </a:rPr>
                <a:t>.</a:t>
              </a:r>
            </a:p>
            <a:p>
              <a:endParaRPr lang="en-US" altLang="ko-KR" sz="2400" b="1" dirty="0">
                <a:latin typeface="나눔바른펜" panose="020B0503000000000000" pitchFamily="50" charset="-127"/>
                <a:ea typeface="나눔바른펜" panose="020B0503000000000000" pitchFamily="50" charset="-127"/>
              </a:endParaRPr>
            </a:p>
            <a:p>
              <a:endParaRPr lang="en-US" altLang="ko-KR" sz="2400" b="1" dirty="0">
                <a:latin typeface="나눔바른펜" panose="020B0503000000000000" pitchFamily="50" charset="-127"/>
                <a:ea typeface="나눔바른펜" panose="020B0503000000000000" pitchFamily="50" charset="-127"/>
              </a:endParaRPr>
            </a:p>
            <a:p>
              <a:pPr marL="342900" indent="-342900">
                <a:buFont typeface="Arial" panose="020B0604020202020204" pitchFamily="34" charset="0"/>
                <a:buChar char="•"/>
              </a:pPr>
              <a:r>
                <a:rPr lang="ko-KR" altLang="en-US" sz="3200" b="1" dirty="0">
                  <a:solidFill>
                    <a:prstClr val="black"/>
                  </a:solidFill>
                  <a:latin typeface="나눔바른펜" panose="020B0503000000000000" pitchFamily="50" charset="-127"/>
                  <a:ea typeface="나눔바른펜" panose="020B0503000000000000" pitchFamily="50" charset="-127"/>
                </a:rPr>
                <a:t>타겟층</a:t>
              </a:r>
              <a:endParaRPr lang="en-US" altLang="ko-KR" sz="3200" b="1" dirty="0">
                <a:solidFill>
                  <a:prstClr val="black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endParaRPr>
            </a:p>
            <a:p>
              <a:r>
                <a:rPr lang="en-US" altLang="ko-KR" sz="2400" b="1" dirty="0">
                  <a:solidFill>
                    <a:prstClr val="black"/>
                  </a:solidFill>
                  <a:latin typeface="나눔바른펜" panose="020B0503000000000000" pitchFamily="50" charset="-127"/>
                  <a:ea typeface="나눔바른펜" panose="020B0503000000000000" pitchFamily="50" charset="-127"/>
                </a:rPr>
                <a:t> </a:t>
              </a:r>
              <a:r>
                <a:rPr lang="en-US" altLang="ko-KR" sz="2400" dirty="0">
                  <a:solidFill>
                    <a:prstClr val="black"/>
                  </a:solidFill>
                  <a:latin typeface="나눔바른펜" panose="020B0503000000000000" pitchFamily="50" charset="-127"/>
                  <a:ea typeface="나눔바른펜" panose="020B0503000000000000" pitchFamily="50" charset="-127"/>
                </a:rPr>
                <a:t>‘</a:t>
              </a:r>
              <a:r>
                <a:rPr lang="ko-KR" altLang="en-US" sz="2400" dirty="0">
                  <a:solidFill>
                    <a:prstClr val="black"/>
                  </a:solidFill>
                  <a:latin typeface="나눔바른펜" panose="020B0503000000000000" pitchFamily="50" charset="-127"/>
                  <a:ea typeface="나눔바른펜" panose="020B0503000000000000" pitchFamily="50" charset="-127"/>
                </a:rPr>
                <a:t>지금 여기 동국</a:t>
              </a:r>
              <a:r>
                <a:rPr lang="en-US" altLang="ko-KR" sz="2400" dirty="0">
                  <a:solidFill>
                    <a:prstClr val="black"/>
                  </a:solidFill>
                  <a:latin typeface="나눔바른펜" panose="020B0503000000000000" pitchFamily="50" charset="-127"/>
                  <a:ea typeface="나눔바른펜" panose="020B0503000000000000" pitchFamily="50" charset="-127"/>
                </a:rPr>
                <a:t>’</a:t>
              </a:r>
              <a:r>
                <a:rPr lang="ko-KR" altLang="en-US" sz="2400" dirty="0">
                  <a:solidFill>
                    <a:prstClr val="black"/>
                  </a:solidFill>
                  <a:latin typeface="나눔바른펜" panose="020B0503000000000000" pitchFamily="50" charset="-127"/>
                  <a:ea typeface="나눔바른펜" panose="020B0503000000000000" pitchFamily="50" charset="-127"/>
                </a:rPr>
                <a:t> 앱은 </a:t>
              </a:r>
              <a:r>
                <a:rPr lang="ko-KR" altLang="en-US" sz="2400" dirty="0">
                  <a:solidFill>
                    <a:prstClr val="black"/>
                  </a:solidFill>
                  <a:highlight>
                    <a:srgbClr val="FFFF00"/>
                  </a:highlight>
                  <a:latin typeface="나눔바른펜" panose="020B0503000000000000" pitchFamily="50" charset="-127"/>
                  <a:ea typeface="나눔바른펜" panose="020B0503000000000000" pitchFamily="50" charset="-127"/>
                </a:rPr>
                <a:t>학교를 처음 방문하는</a:t>
              </a:r>
              <a:r>
                <a:rPr lang="en-US" altLang="ko-KR" sz="2400" dirty="0">
                  <a:solidFill>
                    <a:prstClr val="black"/>
                  </a:solidFill>
                  <a:highlight>
                    <a:srgbClr val="FFFF00"/>
                  </a:highlight>
                  <a:latin typeface="나눔바른펜" panose="020B0503000000000000" pitchFamily="50" charset="-127"/>
                  <a:ea typeface="나눔바른펜" panose="020B0503000000000000" pitchFamily="50" charset="-127"/>
                </a:rPr>
                <a:t> </a:t>
              </a:r>
              <a:r>
                <a:rPr lang="ko-KR" altLang="en-US" sz="2400" dirty="0">
                  <a:solidFill>
                    <a:prstClr val="black"/>
                  </a:solidFill>
                  <a:highlight>
                    <a:srgbClr val="FFFF00"/>
                  </a:highlight>
                  <a:latin typeface="나눔바른펜" panose="020B0503000000000000" pitchFamily="50" charset="-127"/>
                  <a:ea typeface="나눔바른펜" panose="020B0503000000000000" pitchFamily="50" charset="-127"/>
                </a:rPr>
                <a:t>방문객</a:t>
              </a:r>
              <a:r>
                <a:rPr lang="ko-KR" altLang="en-US" sz="2400" dirty="0">
                  <a:solidFill>
                    <a:prstClr val="black"/>
                  </a:solidFill>
                  <a:latin typeface="나눔바른펜" panose="020B0503000000000000" pitchFamily="50" charset="-127"/>
                  <a:ea typeface="나눔바른펜" panose="020B0503000000000000" pitchFamily="50" charset="-127"/>
                </a:rPr>
                <a:t>을 대상으로 함</a:t>
              </a:r>
              <a:r>
                <a:rPr lang="en-US" altLang="ko-KR" sz="2400" dirty="0">
                  <a:solidFill>
                    <a:prstClr val="black"/>
                  </a:solidFill>
                  <a:latin typeface="나눔바른펜" panose="020B0503000000000000" pitchFamily="50" charset="-127"/>
                  <a:ea typeface="나눔바른펜" panose="020B0503000000000000" pitchFamily="50" charset="-127"/>
                </a:rPr>
                <a:t>.</a:t>
              </a:r>
            </a:p>
          </p:txBody>
        </p:sp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8DBF4178-2367-4C01-8D9B-ED8953208F5F}"/>
                </a:ext>
              </a:extLst>
            </p:cNvPr>
            <p:cNvSpPr/>
            <p:nvPr/>
          </p:nvSpPr>
          <p:spPr>
            <a:xfrm>
              <a:off x="432289" y="1439087"/>
              <a:ext cx="8136904" cy="4989971"/>
            </a:xfrm>
            <a:prstGeom prst="rect">
              <a:avLst/>
            </a:prstGeom>
            <a:noFill/>
            <a:ln w="38100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15584295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>
            <a:extLst>
              <a:ext uri="{FF2B5EF4-FFF2-40B4-BE49-F238E27FC236}">
                <a16:creationId xmlns:a16="http://schemas.microsoft.com/office/drawing/2014/main" id="{97B2EAB9-8FCD-43B4-8154-414BB3371AC9}"/>
              </a:ext>
            </a:extLst>
          </p:cNvPr>
          <p:cNvSpPr txBox="1"/>
          <p:nvPr/>
        </p:nvSpPr>
        <p:spPr>
          <a:xfrm>
            <a:off x="1198523" y="428942"/>
            <a:ext cx="6305869" cy="11387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000" b="1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어플리케이션 설명</a:t>
            </a:r>
            <a:r>
              <a:rPr lang="en-US" altLang="ko-KR" sz="4000" b="1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 </a:t>
            </a:r>
          </a:p>
          <a:p>
            <a:r>
              <a:rPr lang="en-US" altLang="ko-KR" sz="2800" b="1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- </a:t>
            </a:r>
            <a:r>
              <a:rPr lang="ko-KR" altLang="en-US" sz="2800" b="1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실외</a:t>
            </a:r>
            <a:endParaRPr lang="en-US" altLang="ko-KR" sz="2800" b="1" dirty="0"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06B93171-B268-43F6-B8C1-33CD2DCD7473}"/>
              </a:ext>
            </a:extLst>
          </p:cNvPr>
          <p:cNvGrpSpPr/>
          <p:nvPr/>
        </p:nvGrpSpPr>
        <p:grpSpPr>
          <a:xfrm>
            <a:off x="503548" y="1970788"/>
            <a:ext cx="8136904" cy="4124266"/>
            <a:chOff x="416428" y="1970788"/>
            <a:chExt cx="8136904" cy="4124266"/>
          </a:xfrm>
        </p:grpSpPr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D876595A-C08B-4C77-83A9-15EFB66BC94B}"/>
                </a:ext>
              </a:extLst>
            </p:cNvPr>
            <p:cNvSpPr/>
            <p:nvPr/>
          </p:nvSpPr>
          <p:spPr>
            <a:xfrm>
              <a:off x="416428" y="1970788"/>
              <a:ext cx="8136904" cy="4124266"/>
            </a:xfrm>
            <a:prstGeom prst="rect">
              <a:avLst/>
            </a:prstGeom>
            <a:noFill/>
            <a:ln w="38100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  <p:grpSp>
          <p:nvGrpSpPr>
            <p:cNvPr id="7" name="그룹 6">
              <a:extLst>
                <a:ext uri="{FF2B5EF4-FFF2-40B4-BE49-F238E27FC236}">
                  <a16:creationId xmlns:a16="http://schemas.microsoft.com/office/drawing/2014/main" id="{7BDB2A88-D07D-4B33-ACDF-DC9D0B461811}"/>
                </a:ext>
              </a:extLst>
            </p:cNvPr>
            <p:cNvGrpSpPr/>
            <p:nvPr/>
          </p:nvGrpSpPr>
          <p:grpSpPr>
            <a:xfrm>
              <a:off x="632108" y="2681070"/>
              <a:ext cx="2682645" cy="2692344"/>
              <a:chOff x="570271" y="2113935"/>
              <a:chExt cx="2848638" cy="2851356"/>
            </a:xfrm>
          </p:grpSpPr>
          <p:sp>
            <p:nvSpPr>
              <p:cNvPr id="8" name="화살표: 위쪽/아래쪽 7">
                <a:extLst>
                  <a:ext uri="{FF2B5EF4-FFF2-40B4-BE49-F238E27FC236}">
                    <a16:creationId xmlns:a16="http://schemas.microsoft.com/office/drawing/2014/main" id="{057AB56A-6B64-4551-8DE5-A5EE9BF78E7C}"/>
                  </a:ext>
                </a:extLst>
              </p:cNvPr>
              <p:cNvSpPr/>
              <p:nvPr/>
            </p:nvSpPr>
            <p:spPr>
              <a:xfrm>
                <a:off x="1856186" y="2113935"/>
                <a:ext cx="168749" cy="2851356"/>
              </a:xfrm>
              <a:prstGeom prst="upDownArrow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ko-KR" altLang="en-US" dirty="0"/>
              </a:p>
            </p:txBody>
          </p:sp>
          <p:sp>
            <p:nvSpPr>
              <p:cNvPr id="10" name="화살표: 위쪽/아래쪽 9">
                <a:extLst>
                  <a:ext uri="{FF2B5EF4-FFF2-40B4-BE49-F238E27FC236}">
                    <a16:creationId xmlns:a16="http://schemas.microsoft.com/office/drawing/2014/main" id="{B61F243D-3DC5-492F-9644-AC957E017D92}"/>
                  </a:ext>
                </a:extLst>
              </p:cNvPr>
              <p:cNvSpPr/>
              <p:nvPr/>
            </p:nvSpPr>
            <p:spPr>
              <a:xfrm rot="16200000">
                <a:off x="1913958" y="2123599"/>
                <a:ext cx="161264" cy="2848638"/>
              </a:xfrm>
              <a:prstGeom prst="upDownArrow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ko-KR" altLang="en-US"/>
              </a:p>
            </p:txBody>
          </p:sp>
          <p:sp>
            <p:nvSpPr>
              <p:cNvPr id="12" name="타원 11">
                <a:extLst>
                  <a:ext uri="{FF2B5EF4-FFF2-40B4-BE49-F238E27FC236}">
                    <a16:creationId xmlns:a16="http://schemas.microsoft.com/office/drawing/2014/main" id="{B76B6D70-7200-4215-A681-E0A273C7FCF7}"/>
                  </a:ext>
                </a:extLst>
              </p:cNvPr>
              <p:cNvSpPr/>
              <p:nvPr/>
            </p:nvSpPr>
            <p:spPr>
              <a:xfrm>
                <a:off x="802812" y="2397563"/>
                <a:ext cx="2283691" cy="2215724"/>
              </a:xfrm>
              <a:prstGeom prst="ellipse">
                <a:avLst/>
              </a:prstGeom>
              <a:noFill/>
              <a:ln w="76200">
                <a:solidFill>
                  <a:schemeClr val="accent4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ko-KR" altLang="en-US"/>
              </a:p>
            </p:txBody>
          </p:sp>
          <p:sp>
            <p:nvSpPr>
              <p:cNvPr id="14" name="TextBox 23">
                <a:extLst>
                  <a:ext uri="{FF2B5EF4-FFF2-40B4-BE49-F238E27FC236}">
                    <a16:creationId xmlns:a16="http://schemas.microsoft.com/office/drawing/2014/main" id="{E1992F52-62D0-4A5C-8E36-1AE0D71EFBB0}"/>
                  </a:ext>
                </a:extLst>
              </p:cNvPr>
              <p:cNvSpPr txBox="1"/>
              <p:nvPr/>
            </p:nvSpPr>
            <p:spPr>
              <a:xfrm>
                <a:off x="2357337" y="3676639"/>
                <a:ext cx="720971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en-US"/>
                </a:defPPr>
                <a:lvl1pPr marL="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en-US" altLang="ko-KR" sz="1400" dirty="0"/>
                  <a:t>100m</a:t>
                </a:r>
                <a:endParaRPr lang="ko-KR" altLang="en-US" sz="1400" dirty="0"/>
              </a:p>
            </p:txBody>
          </p:sp>
          <p:sp>
            <p:nvSpPr>
              <p:cNvPr id="15" name="원호 14">
                <a:extLst>
                  <a:ext uri="{FF2B5EF4-FFF2-40B4-BE49-F238E27FC236}">
                    <a16:creationId xmlns:a16="http://schemas.microsoft.com/office/drawing/2014/main" id="{E7602B3D-0547-4E71-8BBF-9587E5404822}"/>
                  </a:ext>
                </a:extLst>
              </p:cNvPr>
              <p:cNvSpPr/>
              <p:nvPr/>
            </p:nvSpPr>
            <p:spPr>
              <a:xfrm rot="12990020" flipH="1">
                <a:off x="1636728" y="2534601"/>
                <a:ext cx="1555355" cy="1275534"/>
              </a:xfrm>
              <a:prstGeom prst="arc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ko-KR" altLang="en-US"/>
              </a:p>
            </p:txBody>
          </p:sp>
          <p:pic>
            <p:nvPicPr>
              <p:cNvPr id="16" name="그래픽 27" descr="남자">
                <a:extLst>
                  <a:ext uri="{FF2B5EF4-FFF2-40B4-BE49-F238E27FC236}">
                    <a16:creationId xmlns:a16="http://schemas.microsoft.com/office/drawing/2014/main" id="{B443DF63-5BB3-42DA-86A2-E28FE167446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/>
              </a:stretch>
            </p:blipFill>
            <p:spPr>
              <a:xfrm>
                <a:off x="1680989" y="3248739"/>
                <a:ext cx="514245" cy="513371"/>
              </a:xfrm>
              <a:prstGeom prst="rect">
                <a:avLst/>
              </a:prstGeom>
            </p:spPr>
          </p:pic>
          <p:pic>
            <p:nvPicPr>
              <p:cNvPr id="17" name="그래픽 29" descr="건물">
                <a:extLst>
                  <a:ext uri="{FF2B5EF4-FFF2-40B4-BE49-F238E27FC236}">
                    <a16:creationId xmlns:a16="http://schemas.microsoft.com/office/drawing/2014/main" id="{0D7B481D-D26A-4890-B16E-2E193FE34BC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6"/>
                  </a:ext>
                </a:extLst>
              </a:blip>
              <a:stretch>
                <a:fillRect/>
              </a:stretch>
            </p:blipFill>
            <p:spPr>
              <a:xfrm>
                <a:off x="2480057" y="2742800"/>
                <a:ext cx="382283" cy="381633"/>
              </a:xfrm>
              <a:prstGeom prst="rect">
                <a:avLst/>
              </a:prstGeom>
            </p:spPr>
          </p:pic>
          <p:pic>
            <p:nvPicPr>
              <p:cNvPr id="18" name="그래픽 35" descr="건물">
                <a:extLst>
                  <a:ext uri="{FF2B5EF4-FFF2-40B4-BE49-F238E27FC236}">
                    <a16:creationId xmlns:a16="http://schemas.microsoft.com/office/drawing/2014/main" id="{EA62E615-39F7-49B8-9BCE-4B5666EFA37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6"/>
                  </a:ext>
                </a:extLst>
              </a:blip>
              <a:stretch>
                <a:fillRect/>
              </a:stretch>
            </p:blipFill>
            <p:spPr>
              <a:xfrm>
                <a:off x="1137254" y="2376884"/>
                <a:ext cx="382283" cy="381633"/>
              </a:xfrm>
              <a:prstGeom prst="rect">
                <a:avLst/>
              </a:prstGeom>
            </p:spPr>
          </p:pic>
          <p:pic>
            <p:nvPicPr>
              <p:cNvPr id="19" name="그래픽 36" descr="건물">
                <a:extLst>
                  <a:ext uri="{FF2B5EF4-FFF2-40B4-BE49-F238E27FC236}">
                    <a16:creationId xmlns:a16="http://schemas.microsoft.com/office/drawing/2014/main" id="{497B7D4D-22DE-47C1-AD55-C60C6A0B37B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6"/>
                  </a:ext>
                </a:extLst>
              </a:blip>
              <a:stretch>
                <a:fillRect/>
              </a:stretch>
            </p:blipFill>
            <p:spPr>
              <a:xfrm>
                <a:off x="1428657" y="3971463"/>
                <a:ext cx="382283" cy="381633"/>
              </a:xfrm>
              <a:prstGeom prst="rect">
                <a:avLst/>
              </a:prstGeom>
            </p:spPr>
          </p:pic>
        </p:grpSp>
        <p:grpSp>
          <p:nvGrpSpPr>
            <p:cNvPr id="28" name="그룹 27">
              <a:extLst>
                <a:ext uri="{FF2B5EF4-FFF2-40B4-BE49-F238E27FC236}">
                  <a16:creationId xmlns:a16="http://schemas.microsoft.com/office/drawing/2014/main" id="{396C35F5-58F7-4D9A-A54B-B6E1C231D505}"/>
                </a:ext>
              </a:extLst>
            </p:cNvPr>
            <p:cNvGrpSpPr/>
            <p:nvPr/>
          </p:nvGrpSpPr>
          <p:grpSpPr>
            <a:xfrm>
              <a:off x="3533745" y="2758301"/>
              <a:ext cx="2150618" cy="2692344"/>
              <a:chOff x="3493728" y="2749127"/>
              <a:chExt cx="2150618" cy="2692344"/>
            </a:xfrm>
          </p:grpSpPr>
          <p:sp>
            <p:nvSpPr>
              <p:cNvPr id="3" name="직사각형 2">
                <a:extLst>
                  <a:ext uri="{FF2B5EF4-FFF2-40B4-BE49-F238E27FC236}">
                    <a16:creationId xmlns:a16="http://schemas.microsoft.com/office/drawing/2014/main" id="{40B2E168-621E-4E3F-B7A9-6D383F57F578}"/>
                  </a:ext>
                </a:extLst>
              </p:cNvPr>
              <p:cNvSpPr/>
              <p:nvPr/>
            </p:nvSpPr>
            <p:spPr>
              <a:xfrm>
                <a:off x="3493728" y="2749127"/>
                <a:ext cx="2150618" cy="2692344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98BF94FD-27E1-4752-8D33-467F825AD19B}"/>
                  </a:ext>
                </a:extLst>
              </p:cNvPr>
              <p:cNvSpPr txBox="1"/>
              <p:nvPr/>
            </p:nvSpPr>
            <p:spPr>
              <a:xfrm>
                <a:off x="4196178" y="2991339"/>
                <a:ext cx="745717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sz="1400" dirty="0">
                    <a:latin typeface="나눔바른펜" panose="020B0503000000000000" pitchFamily="50" charset="-127"/>
                    <a:ea typeface="나눔바른펜" panose="020B0503000000000000" pitchFamily="50" charset="-127"/>
                  </a:rPr>
                  <a:t>신공학관</a:t>
                </a:r>
              </a:p>
            </p:txBody>
          </p:sp>
          <p:sp>
            <p:nvSpPr>
              <p:cNvPr id="21" name="TextBox 20">
                <a:extLst>
                  <a:ext uri="{FF2B5EF4-FFF2-40B4-BE49-F238E27FC236}">
                    <a16:creationId xmlns:a16="http://schemas.microsoft.com/office/drawing/2014/main" id="{8747D245-BC41-4626-A64A-7FF3BC3B96F4}"/>
                  </a:ext>
                </a:extLst>
              </p:cNvPr>
              <p:cNvSpPr txBox="1"/>
              <p:nvPr/>
            </p:nvSpPr>
            <p:spPr>
              <a:xfrm>
                <a:off x="4207534" y="3460483"/>
                <a:ext cx="729687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sz="1400" dirty="0">
                    <a:latin typeface="나눔바른펜" panose="020B0503000000000000" pitchFamily="50" charset="-127"/>
                    <a:ea typeface="나눔바른펜" panose="020B0503000000000000" pitchFamily="50" charset="-127"/>
                  </a:rPr>
                  <a:t>원흥별관</a:t>
                </a:r>
              </a:p>
            </p:txBody>
          </p:sp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FE7482F1-3D39-49A2-9C1B-3884FC754332}"/>
                  </a:ext>
                </a:extLst>
              </p:cNvPr>
              <p:cNvSpPr txBox="1"/>
              <p:nvPr/>
            </p:nvSpPr>
            <p:spPr>
              <a:xfrm>
                <a:off x="4351457" y="3935233"/>
                <a:ext cx="536993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1400" dirty="0">
                    <a:latin typeface="나눔바른펜" panose="020B0503000000000000" pitchFamily="50" charset="-127"/>
                    <a:ea typeface="나눔바른펜" panose="020B0503000000000000" pitchFamily="50" charset="-127"/>
                  </a:rPr>
                  <a:t>본관</a:t>
                </a:r>
              </a:p>
            </p:txBody>
          </p:sp>
          <p:sp>
            <p:nvSpPr>
              <p:cNvPr id="23" name="TextBox 22">
                <a:extLst>
                  <a:ext uri="{FF2B5EF4-FFF2-40B4-BE49-F238E27FC236}">
                    <a16:creationId xmlns:a16="http://schemas.microsoft.com/office/drawing/2014/main" id="{BF7007DD-A0E9-4681-93DB-CE35D6A1E0D9}"/>
                  </a:ext>
                </a:extLst>
              </p:cNvPr>
              <p:cNvSpPr txBox="1"/>
              <p:nvPr/>
            </p:nvSpPr>
            <p:spPr>
              <a:xfrm>
                <a:off x="4137204" y="4409983"/>
                <a:ext cx="879305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1400">
                    <a:latin typeface="나눔바른펜" panose="020B0503000000000000" pitchFamily="50" charset="-127"/>
                    <a:ea typeface="나눔바른펜" panose="020B0503000000000000" pitchFamily="50" charset="-127"/>
                  </a:rPr>
                  <a:t>중앙도서관</a:t>
                </a:r>
                <a:endParaRPr lang="ko-KR" altLang="en-US" sz="1400" dirty="0">
                  <a:latin typeface="나눔바른펜" panose="020B0503000000000000" pitchFamily="50" charset="-127"/>
                  <a:ea typeface="나눔바른펜" panose="020B0503000000000000" pitchFamily="50" charset="-127"/>
                </a:endParaRPr>
              </a:p>
            </p:txBody>
          </p:sp>
          <p:cxnSp>
            <p:nvCxnSpPr>
              <p:cNvPr id="6" name="직선 연결선 5">
                <a:extLst>
                  <a:ext uri="{FF2B5EF4-FFF2-40B4-BE49-F238E27FC236}">
                    <a16:creationId xmlns:a16="http://schemas.microsoft.com/office/drawing/2014/main" id="{2E59D575-ABAA-4B98-B2FB-081B9B27D0D2}"/>
                  </a:ext>
                </a:extLst>
              </p:cNvPr>
              <p:cNvCxnSpPr/>
              <p:nvPr/>
            </p:nvCxnSpPr>
            <p:spPr>
              <a:xfrm>
                <a:off x="3609866" y="3386241"/>
                <a:ext cx="1887794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" name="직선 연결선 24">
                <a:extLst>
                  <a:ext uri="{FF2B5EF4-FFF2-40B4-BE49-F238E27FC236}">
                    <a16:creationId xmlns:a16="http://schemas.microsoft.com/office/drawing/2014/main" id="{19F0B7BF-87FC-470B-8750-D918FE0FF193}"/>
                  </a:ext>
                </a:extLst>
              </p:cNvPr>
              <p:cNvCxnSpPr/>
              <p:nvPr/>
            </p:nvCxnSpPr>
            <p:spPr>
              <a:xfrm>
                <a:off x="3609866" y="3853273"/>
                <a:ext cx="1887794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" name="직선 연결선 25">
                <a:extLst>
                  <a:ext uri="{FF2B5EF4-FFF2-40B4-BE49-F238E27FC236}">
                    <a16:creationId xmlns:a16="http://schemas.microsoft.com/office/drawing/2014/main" id="{443FCC17-2B3B-4E08-983D-DC8BE93F7C0A}"/>
                  </a:ext>
                </a:extLst>
              </p:cNvPr>
              <p:cNvCxnSpPr/>
              <p:nvPr/>
            </p:nvCxnSpPr>
            <p:spPr>
              <a:xfrm>
                <a:off x="3609866" y="4321603"/>
                <a:ext cx="1887794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직선 연결선 26">
                <a:extLst>
                  <a:ext uri="{FF2B5EF4-FFF2-40B4-BE49-F238E27FC236}">
                    <a16:creationId xmlns:a16="http://schemas.microsoft.com/office/drawing/2014/main" id="{E6CE2E93-AC38-41D1-BBFF-94734A33DEE1}"/>
                  </a:ext>
                </a:extLst>
              </p:cNvPr>
              <p:cNvCxnSpPr/>
              <p:nvPr/>
            </p:nvCxnSpPr>
            <p:spPr>
              <a:xfrm>
                <a:off x="3609866" y="4809898"/>
                <a:ext cx="1887794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9" name="그룹 28">
              <a:extLst>
                <a:ext uri="{FF2B5EF4-FFF2-40B4-BE49-F238E27FC236}">
                  <a16:creationId xmlns:a16="http://schemas.microsoft.com/office/drawing/2014/main" id="{D8710391-3CD6-4BDF-B018-8D2F1745CA55}"/>
                </a:ext>
              </a:extLst>
            </p:cNvPr>
            <p:cNvGrpSpPr/>
            <p:nvPr/>
          </p:nvGrpSpPr>
          <p:grpSpPr>
            <a:xfrm>
              <a:off x="6142799" y="2743448"/>
              <a:ext cx="2150618" cy="2692344"/>
              <a:chOff x="6023530" y="2749127"/>
              <a:chExt cx="2150618" cy="2692344"/>
            </a:xfrm>
          </p:grpSpPr>
          <p:sp>
            <p:nvSpPr>
              <p:cNvPr id="20" name="직사각형 19">
                <a:extLst>
                  <a:ext uri="{FF2B5EF4-FFF2-40B4-BE49-F238E27FC236}">
                    <a16:creationId xmlns:a16="http://schemas.microsoft.com/office/drawing/2014/main" id="{086939E7-6740-43FC-B09B-9B7F137B0F4D}"/>
                  </a:ext>
                </a:extLst>
              </p:cNvPr>
              <p:cNvSpPr/>
              <p:nvPr/>
            </p:nvSpPr>
            <p:spPr>
              <a:xfrm>
                <a:off x="6023530" y="2749127"/>
                <a:ext cx="2150618" cy="2692344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4" name="직사각형 23">
                <a:extLst>
                  <a:ext uri="{FF2B5EF4-FFF2-40B4-BE49-F238E27FC236}">
                    <a16:creationId xmlns:a16="http://schemas.microsoft.com/office/drawing/2014/main" id="{0E99274D-3B73-4370-BF65-688F290CAB87}"/>
                  </a:ext>
                </a:extLst>
              </p:cNvPr>
              <p:cNvSpPr/>
              <p:nvPr/>
            </p:nvSpPr>
            <p:spPr>
              <a:xfrm>
                <a:off x="6386911" y="3076024"/>
                <a:ext cx="1454493" cy="2026194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sz="1600" dirty="0">
                    <a:solidFill>
                      <a:schemeClr val="tx1"/>
                    </a:solidFill>
                    <a:latin typeface="나눔바른펜" panose="020B0503000000000000" pitchFamily="50" charset="-127"/>
                    <a:ea typeface="나눔바른펜" panose="020B0503000000000000" pitchFamily="50" charset="-127"/>
                  </a:rPr>
                  <a:t>현재 위치는</a:t>
                </a:r>
                <a:endParaRPr lang="en-US" altLang="ko-KR" sz="1600" dirty="0">
                  <a:solidFill>
                    <a:schemeClr val="tx1"/>
                  </a:solidFill>
                  <a:latin typeface="나눔바른펜" panose="020B0503000000000000" pitchFamily="50" charset="-127"/>
                  <a:ea typeface="나눔바른펜" panose="020B0503000000000000" pitchFamily="50" charset="-127"/>
                </a:endParaRPr>
              </a:p>
              <a:p>
                <a:pPr algn="ctr"/>
                <a:r>
                  <a:rPr lang="ko-KR" altLang="en-US" b="1" dirty="0">
                    <a:solidFill>
                      <a:schemeClr val="accent2"/>
                    </a:solidFill>
                    <a:latin typeface="나눔바른펜" panose="020B0503000000000000" pitchFamily="50" charset="-127"/>
                    <a:ea typeface="나눔바른펜" panose="020B0503000000000000" pitchFamily="50" charset="-127"/>
                  </a:rPr>
                  <a:t>신공학관</a:t>
                </a:r>
                <a:endParaRPr lang="en-US" altLang="ko-KR" b="1" dirty="0">
                  <a:solidFill>
                    <a:schemeClr val="accent2"/>
                  </a:solidFill>
                  <a:latin typeface="나눔바른펜" panose="020B0503000000000000" pitchFamily="50" charset="-127"/>
                  <a:ea typeface="나눔바른펜" panose="020B0503000000000000" pitchFamily="50" charset="-127"/>
                </a:endParaRPr>
              </a:p>
              <a:p>
                <a:pPr algn="ctr"/>
                <a:r>
                  <a:rPr lang="ko-KR" altLang="en-US" sz="1600" dirty="0">
                    <a:solidFill>
                      <a:schemeClr val="tx1"/>
                    </a:solidFill>
                    <a:latin typeface="나눔바른펜" panose="020B0503000000000000" pitchFamily="50" charset="-127"/>
                    <a:ea typeface="나눔바른펜" panose="020B0503000000000000" pitchFamily="50" charset="-127"/>
                  </a:rPr>
                  <a:t>입니다</a:t>
                </a:r>
                <a:r>
                  <a:rPr lang="en-US" altLang="ko-KR" sz="1600" dirty="0">
                    <a:solidFill>
                      <a:schemeClr val="tx1"/>
                    </a:solidFill>
                    <a:latin typeface="나눔바른펜" panose="020B0503000000000000" pitchFamily="50" charset="-127"/>
                    <a:ea typeface="나눔바른펜" panose="020B0503000000000000" pitchFamily="50" charset="-127"/>
                  </a:rPr>
                  <a:t>.</a:t>
                </a:r>
              </a:p>
              <a:p>
                <a:pPr algn="ctr"/>
                <a:endParaRPr lang="en-US" altLang="ko-KR" sz="1600" dirty="0">
                  <a:solidFill>
                    <a:schemeClr val="tx1"/>
                  </a:solidFill>
                  <a:latin typeface="나눔바른펜" panose="020B0503000000000000" pitchFamily="50" charset="-127"/>
                  <a:ea typeface="나눔바른펜" panose="020B0503000000000000" pitchFamily="50" charset="-127"/>
                </a:endParaRPr>
              </a:p>
              <a:p>
                <a:pPr algn="ctr"/>
                <a:r>
                  <a:rPr lang="ko-KR" altLang="en-US" sz="1600" dirty="0">
                    <a:solidFill>
                      <a:schemeClr val="tx1"/>
                    </a:solidFill>
                    <a:latin typeface="나눔바른펜" panose="020B0503000000000000" pitchFamily="50" charset="-127"/>
                    <a:ea typeface="나눔바른펜" panose="020B0503000000000000" pitchFamily="50" charset="-127"/>
                  </a:rPr>
                  <a:t>이곳은 </a:t>
                </a:r>
                <a:r>
                  <a:rPr lang="ko-KR" altLang="en-US" sz="1600" b="1" dirty="0">
                    <a:solidFill>
                      <a:schemeClr val="accent2"/>
                    </a:solidFill>
                    <a:latin typeface="나눔바른펜" panose="020B0503000000000000" pitchFamily="50" charset="-127"/>
                    <a:ea typeface="나눔바른펜" panose="020B0503000000000000" pitchFamily="50" charset="-127"/>
                  </a:rPr>
                  <a:t>공과대</a:t>
                </a:r>
                <a:r>
                  <a:rPr lang="ko-KR" altLang="en-US" sz="1600" dirty="0">
                    <a:solidFill>
                      <a:schemeClr val="tx1"/>
                    </a:solidFill>
                    <a:latin typeface="나눔바른펜" panose="020B0503000000000000" pitchFamily="50" charset="-127"/>
                    <a:ea typeface="나눔바른펜" panose="020B0503000000000000" pitchFamily="50" charset="-127"/>
                  </a:rPr>
                  <a:t> 건물입니다</a:t>
                </a:r>
                <a:r>
                  <a:rPr lang="en-US" altLang="ko-KR" sz="1600" dirty="0">
                    <a:solidFill>
                      <a:schemeClr val="tx1"/>
                    </a:solidFill>
                    <a:latin typeface="나눔바른펜" panose="020B0503000000000000" pitchFamily="50" charset="-127"/>
                    <a:ea typeface="나눔바른펜" panose="020B0503000000000000" pitchFamily="50" charset="-127"/>
                  </a:rPr>
                  <a:t>.</a:t>
                </a:r>
                <a:endParaRPr lang="ko-KR" altLang="en-US" sz="1600" dirty="0">
                  <a:solidFill>
                    <a:schemeClr val="tx1"/>
                  </a:solidFill>
                  <a:latin typeface="나눔바른펜" panose="020B0503000000000000" pitchFamily="50" charset="-127"/>
                  <a:ea typeface="나눔바른펜" panose="020B0503000000000000" pitchFamily="50" charset="-127"/>
                </a:endParaRPr>
              </a:p>
            </p:txBody>
          </p:sp>
        </p:grpSp>
      </p:grpSp>
      <p:sp>
        <p:nvSpPr>
          <p:cNvPr id="30" name="TextBox 29">
            <a:extLst>
              <a:ext uri="{FF2B5EF4-FFF2-40B4-BE49-F238E27FC236}">
                <a16:creationId xmlns:a16="http://schemas.microsoft.com/office/drawing/2014/main" id="{4ED4CD0B-5DA3-43C9-A084-F534C44D0A52}"/>
              </a:ext>
            </a:extLst>
          </p:cNvPr>
          <p:cNvSpPr txBox="1"/>
          <p:nvPr/>
        </p:nvSpPr>
        <p:spPr>
          <a:xfrm>
            <a:off x="-562214" y="-29497"/>
            <a:ext cx="2417035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8800" b="1" dirty="0">
                <a:ln>
                  <a:solidFill>
                    <a:srgbClr val="FFCB05">
                      <a:alpha val="40000"/>
                    </a:srgbClr>
                  </a:solidFill>
                </a:ln>
                <a:solidFill>
                  <a:srgbClr val="FFCB05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2.</a:t>
            </a:r>
            <a:endParaRPr lang="ko-KR" altLang="en-US" sz="8800" b="1" dirty="0">
              <a:ln>
                <a:solidFill>
                  <a:srgbClr val="FFCB05">
                    <a:alpha val="40000"/>
                  </a:srgbClr>
                </a:solidFill>
              </a:ln>
              <a:solidFill>
                <a:srgbClr val="FFCB05"/>
              </a:solidFill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77995848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>
            <a:extLst>
              <a:ext uri="{FF2B5EF4-FFF2-40B4-BE49-F238E27FC236}">
                <a16:creationId xmlns:a16="http://schemas.microsoft.com/office/drawing/2014/main" id="{97B2EAB9-8FCD-43B4-8154-414BB3371AC9}"/>
              </a:ext>
            </a:extLst>
          </p:cNvPr>
          <p:cNvSpPr txBox="1"/>
          <p:nvPr/>
        </p:nvSpPr>
        <p:spPr>
          <a:xfrm>
            <a:off x="1198523" y="428942"/>
            <a:ext cx="6305869" cy="11387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000" b="1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어플리케이션 설명</a:t>
            </a:r>
            <a:r>
              <a:rPr lang="en-US" altLang="ko-KR" sz="4000" b="1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 </a:t>
            </a:r>
          </a:p>
          <a:p>
            <a:r>
              <a:rPr lang="en-US" altLang="ko-KR" sz="2800" b="1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- </a:t>
            </a:r>
            <a:r>
              <a:rPr lang="ko-KR" altLang="en-US" sz="2800" b="1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실외</a:t>
            </a:r>
            <a:endParaRPr lang="en-US" altLang="ko-KR" sz="2800" b="1" dirty="0"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BA82CDCD-FA49-4868-B93F-FDAA3DF9ED18}"/>
              </a:ext>
            </a:extLst>
          </p:cNvPr>
          <p:cNvSpPr txBox="1"/>
          <p:nvPr/>
        </p:nvSpPr>
        <p:spPr>
          <a:xfrm>
            <a:off x="-562214" y="-29497"/>
            <a:ext cx="2417035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8800" b="1" dirty="0">
                <a:ln>
                  <a:solidFill>
                    <a:srgbClr val="FFCB05">
                      <a:alpha val="40000"/>
                    </a:srgbClr>
                  </a:solidFill>
                </a:ln>
                <a:solidFill>
                  <a:srgbClr val="FFCB05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2.</a:t>
            </a:r>
            <a:endParaRPr lang="ko-KR" altLang="en-US" sz="8800" b="1" dirty="0">
              <a:ln>
                <a:solidFill>
                  <a:srgbClr val="FFCB05">
                    <a:alpha val="40000"/>
                  </a:srgbClr>
                </a:solidFill>
              </a:ln>
              <a:solidFill>
                <a:srgbClr val="FFCB05"/>
              </a:solidFill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</p:txBody>
      </p: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6B8F1FB8-86C9-46CC-9E10-FE8F194BDE5A}"/>
              </a:ext>
            </a:extLst>
          </p:cNvPr>
          <p:cNvGrpSpPr/>
          <p:nvPr/>
        </p:nvGrpSpPr>
        <p:grpSpPr>
          <a:xfrm>
            <a:off x="503548" y="1626326"/>
            <a:ext cx="8136904" cy="4931790"/>
            <a:chOff x="416428" y="1626326"/>
            <a:chExt cx="8136904" cy="4931790"/>
          </a:xfrm>
        </p:grpSpPr>
        <p:sp>
          <p:nvSpPr>
            <p:cNvPr id="36" name="직사각형 35">
              <a:extLst>
                <a:ext uri="{FF2B5EF4-FFF2-40B4-BE49-F238E27FC236}">
                  <a16:creationId xmlns:a16="http://schemas.microsoft.com/office/drawing/2014/main" id="{84359987-7043-490A-87A8-7397EF005899}"/>
                </a:ext>
              </a:extLst>
            </p:cNvPr>
            <p:cNvSpPr/>
            <p:nvPr/>
          </p:nvSpPr>
          <p:spPr>
            <a:xfrm>
              <a:off x="416428" y="1626326"/>
              <a:ext cx="8136904" cy="4931790"/>
            </a:xfrm>
            <a:prstGeom prst="rect">
              <a:avLst/>
            </a:prstGeom>
            <a:noFill/>
            <a:ln w="38100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  <p:grpSp>
          <p:nvGrpSpPr>
            <p:cNvPr id="11" name="그룹 10">
              <a:extLst>
                <a:ext uri="{FF2B5EF4-FFF2-40B4-BE49-F238E27FC236}">
                  <a16:creationId xmlns:a16="http://schemas.microsoft.com/office/drawing/2014/main" id="{E23D9077-DBD7-4511-89D8-A62C13EB4D00}"/>
                </a:ext>
              </a:extLst>
            </p:cNvPr>
            <p:cNvGrpSpPr/>
            <p:nvPr/>
          </p:nvGrpSpPr>
          <p:grpSpPr>
            <a:xfrm>
              <a:off x="1005733" y="1797221"/>
              <a:ext cx="7132535" cy="4590000"/>
              <a:chOff x="1344012" y="1741974"/>
              <a:chExt cx="7132535" cy="4590000"/>
            </a:xfrm>
          </p:grpSpPr>
          <p:pic>
            <p:nvPicPr>
              <p:cNvPr id="3" name="그림 2">
                <a:extLst>
                  <a:ext uri="{FF2B5EF4-FFF2-40B4-BE49-F238E27FC236}">
                    <a16:creationId xmlns:a16="http://schemas.microsoft.com/office/drawing/2014/main" id="{A8617E7A-4640-47A5-8134-F16752883FA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3700068" y="1741974"/>
                <a:ext cx="2422500" cy="4590000"/>
              </a:xfrm>
              <a:prstGeom prst="rect">
                <a:avLst/>
              </a:prstGeom>
            </p:spPr>
          </p:pic>
          <p:pic>
            <p:nvPicPr>
              <p:cNvPr id="5" name="그림 4">
                <a:extLst>
                  <a:ext uri="{FF2B5EF4-FFF2-40B4-BE49-F238E27FC236}">
                    <a16:creationId xmlns:a16="http://schemas.microsoft.com/office/drawing/2014/main" id="{525097E7-65E6-4B05-929A-A50124DC747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056125" y="1741974"/>
                <a:ext cx="2420422" cy="4590000"/>
              </a:xfrm>
              <a:prstGeom prst="rect">
                <a:avLst/>
              </a:prstGeom>
            </p:spPr>
          </p:pic>
          <p:pic>
            <p:nvPicPr>
              <p:cNvPr id="9" name="그림 8">
                <a:extLst>
                  <a:ext uri="{FF2B5EF4-FFF2-40B4-BE49-F238E27FC236}">
                    <a16:creationId xmlns:a16="http://schemas.microsoft.com/office/drawing/2014/main" id="{5DC72896-A31F-409A-809F-D4B1B3EB7D9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344012" y="1741974"/>
                <a:ext cx="2422500" cy="4590000"/>
              </a:xfrm>
              <a:prstGeom prst="rect">
                <a:avLst/>
              </a:prstGeom>
            </p:spPr>
          </p:pic>
        </p:grpSp>
      </p:grpSp>
    </p:spTree>
    <p:extLst>
      <p:ext uri="{BB962C8B-B14F-4D97-AF65-F5344CB8AC3E}">
        <p14:creationId xmlns:p14="http://schemas.microsoft.com/office/powerpoint/2010/main" val="340361435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>
            <a:extLst>
              <a:ext uri="{FF2B5EF4-FFF2-40B4-BE49-F238E27FC236}">
                <a16:creationId xmlns:a16="http://schemas.microsoft.com/office/drawing/2014/main" id="{97B2EAB9-8FCD-43B4-8154-414BB3371AC9}"/>
              </a:ext>
            </a:extLst>
          </p:cNvPr>
          <p:cNvSpPr txBox="1"/>
          <p:nvPr/>
        </p:nvSpPr>
        <p:spPr>
          <a:xfrm>
            <a:off x="1198523" y="428942"/>
            <a:ext cx="6305869" cy="11387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000" b="1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어플리케이션 설명</a:t>
            </a:r>
            <a:r>
              <a:rPr lang="en-US" altLang="ko-KR" sz="4000" b="1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 </a:t>
            </a:r>
          </a:p>
          <a:p>
            <a:r>
              <a:rPr lang="en-US" altLang="ko-KR" sz="2800" b="1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- </a:t>
            </a:r>
            <a:r>
              <a:rPr lang="ko-KR" altLang="en-US" sz="2800" b="1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실내</a:t>
            </a:r>
            <a:endParaRPr lang="en-US" altLang="ko-KR" sz="2800" b="1" dirty="0"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BA82CDCD-FA49-4868-B93F-FDAA3DF9ED18}"/>
              </a:ext>
            </a:extLst>
          </p:cNvPr>
          <p:cNvSpPr txBox="1"/>
          <p:nvPr/>
        </p:nvSpPr>
        <p:spPr>
          <a:xfrm>
            <a:off x="-562214" y="-29497"/>
            <a:ext cx="2417035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8800" b="1" dirty="0">
                <a:ln>
                  <a:solidFill>
                    <a:srgbClr val="FFCB05">
                      <a:alpha val="40000"/>
                    </a:srgbClr>
                  </a:solidFill>
                </a:ln>
                <a:solidFill>
                  <a:srgbClr val="FFCB05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2.</a:t>
            </a:r>
            <a:endParaRPr lang="ko-KR" altLang="en-US" sz="8800" b="1" dirty="0">
              <a:ln>
                <a:solidFill>
                  <a:srgbClr val="FFCB05">
                    <a:alpha val="40000"/>
                  </a:srgbClr>
                </a:solidFill>
              </a:ln>
              <a:solidFill>
                <a:srgbClr val="FFCB05"/>
              </a:solidFill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AB470C4D-310E-43E0-8721-2ECB0B789C58}"/>
              </a:ext>
            </a:extLst>
          </p:cNvPr>
          <p:cNvGrpSpPr/>
          <p:nvPr/>
        </p:nvGrpSpPr>
        <p:grpSpPr>
          <a:xfrm>
            <a:off x="503548" y="1970788"/>
            <a:ext cx="8136904" cy="4124266"/>
            <a:chOff x="416428" y="1970788"/>
            <a:chExt cx="8136904" cy="4124266"/>
          </a:xfrm>
        </p:grpSpPr>
        <p:grpSp>
          <p:nvGrpSpPr>
            <p:cNvPr id="29" name="그룹 28">
              <a:extLst>
                <a:ext uri="{FF2B5EF4-FFF2-40B4-BE49-F238E27FC236}">
                  <a16:creationId xmlns:a16="http://schemas.microsoft.com/office/drawing/2014/main" id="{D8710391-3CD6-4BDF-B018-8D2F1745CA55}"/>
                </a:ext>
              </a:extLst>
            </p:cNvPr>
            <p:cNvGrpSpPr/>
            <p:nvPr/>
          </p:nvGrpSpPr>
          <p:grpSpPr>
            <a:xfrm>
              <a:off x="5767891" y="2749127"/>
              <a:ext cx="2150618" cy="2692344"/>
              <a:chOff x="6023530" y="2749127"/>
              <a:chExt cx="2150618" cy="2692344"/>
            </a:xfrm>
          </p:grpSpPr>
          <p:sp>
            <p:nvSpPr>
              <p:cNvPr id="20" name="직사각형 19">
                <a:extLst>
                  <a:ext uri="{FF2B5EF4-FFF2-40B4-BE49-F238E27FC236}">
                    <a16:creationId xmlns:a16="http://schemas.microsoft.com/office/drawing/2014/main" id="{086939E7-6740-43FC-B09B-9B7F137B0F4D}"/>
                  </a:ext>
                </a:extLst>
              </p:cNvPr>
              <p:cNvSpPr/>
              <p:nvPr/>
            </p:nvSpPr>
            <p:spPr>
              <a:xfrm>
                <a:off x="6023530" y="2749127"/>
                <a:ext cx="2150618" cy="2692344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4" name="직사각형 23">
                <a:extLst>
                  <a:ext uri="{FF2B5EF4-FFF2-40B4-BE49-F238E27FC236}">
                    <a16:creationId xmlns:a16="http://schemas.microsoft.com/office/drawing/2014/main" id="{0E99274D-3B73-4370-BF65-688F290CAB87}"/>
                  </a:ext>
                </a:extLst>
              </p:cNvPr>
              <p:cNvSpPr/>
              <p:nvPr/>
            </p:nvSpPr>
            <p:spPr>
              <a:xfrm>
                <a:off x="6386911" y="3076024"/>
                <a:ext cx="1454493" cy="2026194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sz="1600" dirty="0">
                    <a:solidFill>
                      <a:schemeClr val="tx1"/>
                    </a:solidFill>
                    <a:latin typeface="나눔바른펜" panose="020B0503000000000000" pitchFamily="50" charset="-127"/>
                    <a:ea typeface="나눔바른펜" panose="020B0503000000000000" pitchFamily="50" charset="-127"/>
                  </a:rPr>
                  <a:t>현재 서있는 곳은</a:t>
                </a:r>
                <a:endParaRPr lang="en-US" altLang="ko-KR" sz="1600" dirty="0">
                  <a:solidFill>
                    <a:schemeClr val="tx1"/>
                  </a:solidFill>
                  <a:latin typeface="나눔바른펜" panose="020B0503000000000000" pitchFamily="50" charset="-127"/>
                  <a:ea typeface="나눔바른펜" panose="020B0503000000000000" pitchFamily="50" charset="-127"/>
                </a:endParaRPr>
              </a:p>
              <a:p>
                <a:pPr algn="ctr"/>
                <a:r>
                  <a:rPr lang="ko-KR" altLang="en-US" b="1" dirty="0">
                    <a:solidFill>
                      <a:schemeClr val="accent2"/>
                    </a:solidFill>
                    <a:latin typeface="나눔바른펜" panose="020B0503000000000000" pitchFamily="50" charset="-127"/>
                    <a:ea typeface="나눔바른펜" panose="020B0503000000000000" pitchFamily="50" charset="-127"/>
                  </a:rPr>
                  <a:t>신공학관 </a:t>
                </a:r>
                <a:r>
                  <a:rPr lang="en-US" altLang="ko-KR" b="1" dirty="0">
                    <a:solidFill>
                      <a:schemeClr val="accent2"/>
                    </a:solidFill>
                    <a:latin typeface="나눔바른펜" panose="020B0503000000000000" pitchFamily="50" charset="-127"/>
                    <a:ea typeface="나눔바른펜" panose="020B0503000000000000" pitchFamily="50" charset="-127"/>
                  </a:rPr>
                  <a:t>3</a:t>
                </a:r>
                <a:r>
                  <a:rPr lang="ko-KR" altLang="en-US" b="1" dirty="0">
                    <a:solidFill>
                      <a:schemeClr val="accent2"/>
                    </a:solidFill>
                    <a:latin typeface="나눔바른펜" panose="020B0503000000000000" pitchFamily="50" charset="-127"/>
                    <a:ea typeface="나눔바른펜" panose="020B0503000000000000" pitchFamily="50" charset="-127"/>
                  </a:rPr>
                  <a:t>층</a:t>
                </a:r>
                <a:endParaRPr lang="en-US" altLang="ko-KR" b="1" dirty="0">
                  <a:solidFill>
                    <a:schemeClr val="accent2"/>
                  </a:solidFill>
                  <a:latin typeface="나눔바른펜" panose="020B0503000000000000" pitchFamily="50" charset="-127"/>
                  <a:ea typeface="나눔바른펜" panose="020B0503000000000000" pitchFamily="50" charset="-127"/>
                </a:endParaRPr>
              </a:p>
              <a:p>
                <a:pPr algn="ctr"/>
                <a:r>
                  <a:rPr lang="ko-KR" altLang="en-US" sz="1600" dirty="0">
                    <a:solidFill>
                      <a:schemeClr val="tx1"/>
                    </a:solidFill>
                    <a:latin typeface="나눔바른펜" panose="020B0503000000000000" pitchFamily="50" charset="-127"/>
                    <a:ea typeface="나눔바른펜" panose="020B0503000000000000" pitchFamily="50" charset="-127"/>
                  </a:rPr>
                  <a:t>입니다</a:t>
                </a:r>
                <a:r>
                  <a:rPr lang="en-US" altLang="ko-KR" sz="1600" dirty="0">
                    <a:solidFill>
                      <a:schemeClr val="tx1"/>
                    </a:solidFill>
                    <a:latin typeface="나눔바른펜" panose="020B0503000000000000" pitchFamily="50" charset="-127"/>
                    <a:ea typeface="나눔바른펜" panose="020B0503000000000000" pitchFamily="50" charset="-127"/>
                  </a:rPr>
                  <a:t>.</a:t>
                </a:r>
              </a:p>
              <a:p>
                <a:pPr algn="ctr"/>
                <a:endParaRPr lang="en-US" altLang="ko-KR" sz="1600" dirty="0">
                  <a:solidFill>
                    <a:schemeClr val="tx1"/>
                  </a:solidFill>
                  <a:latin typeface="나눔바른펜" panose="020B0503000000000000" pitchFamily="50" charset="-127"/>
                  <a:ea typeface="나눔바른펜" panose="020B0503000000000000" pitchFamily="50" charset="-127"/>
                </a:endParaRPr>
              </a:p>
              <a:p>
                <a:pPr algn="ctr"/>
                <a:r>
                  <a:rPr lang="ko-KR" altLang="en-US" sz="1600" dirty="0">
                    <a:solidFill>
                      <a:schemeClr val="tx1"/>
                    </a:solidFill>
                    <a:latin typeface="나눔바른펜" panose="020B0503000000000000" pitchFamily="50" charset="-127"/>
                    <a:ea typeface="나눔바른펜" panose="020B0503000000000000" pitchFamily="50" charset="-127"/>
                  </a:rPr>
                  <a:t>이곳에는</a:t>
                </a:r>
                <a:endParaRPr lang="en-US" altLang="ko-KR" sz="1600" dirty="0">
                  <a:solidFill>
                    <a:schemeClr val="tx1"/>
                  </a:solidFill>
                  <a:latin typeface="나눔바른펜" panose="020B0503000000000000" pitchFamily="50" charset="-127"/>
                  <a:ea typeface="나눔바른펜" panose="020B0503000000000000" pitchFamily="50" charset="-127"/>
                </a:endParaRPr>
              </a:p>
              <a:p>
                <a:pPr algn="ctr"/>
                <a:r>
                  <a:rPr lang="ko-KR" altLang="en-US" sz="1600" dirty="0">
                    <a:solidFill>
                      <a:schemeClr val="tx1"/>
                    </a:solidFill>
                    <a:latin typeface="나눔바른펜" panose="020B0503000000000000" pitchFamily="50" charset="-127"/>
                    <a:ea typeface="나눔바른펜" panose="020B0503000000000000" pitchFamily="50" charset="-127"/>
                  </a:rPr>
                  <a:t> </a:t>
                </a:r>
                <a:r>
                  <a:rPr lang="ko-KR" altLang="en-US" sz="1400" b="1" dirty="0">
                    <a:solidFill>
                      <a:schemeClr val="accent2"/>
                    </a:solidFill>
                    <a:latin typeface="나눔바른펜" panose="020B0503000000000000" pitchFamily="50" charset="-127"/>
                    <a:ea typeface="나눔바른펜" panose="020B0503000000000000" pitchFamily="50" charset="-127"/>
                  </a:rPr>
                  <a:t>자판기</a:t>
                </a:r>
                <a:r>
                  <a:rPr lang="en-US" altLang="ko-KR" sz="1400" b="1" dirty="0">
                    <a:solidFill>
                      <a:schemeClr val="accent2"/>
                    </a:solidFill>
                    <a:latin typeface="나눔바른펜" panose="020B0503000000000000" pitchFamily="50" charset="-127"/>
                    <a:ea typeface="나눔바른펜" panose="020B0503000000000000" pitchFamily="50" charset="-127"/>
                  </a:rPr>
                  <a:t>, </a:t>
                </a:r>
                <a:r>
                  <a:rPr lang="ko-KR" altLang="en-US" sz="1400" b="1" dirty="0">
                    <a:solidFill>
                      <a:schemeClr val="accent2"/>
                    </a:solidFill>
                    <a:latin typeface="나눔바른펜" panose="020B0503000000000000" pitchFamily="50" charset="-127"/>
                    <a:ea typeface="나눔바른펜" panose="020B0503000000000000" pitchFamily="50" charset="-127"/>
                  </a:rPr>
                  <a:t>엘리베이터</a:t>
                </a:r>
                <a:r>
                  <a:rPr lang="ko-KR" altLang="en-US" sz="1400" dirty="0">
                    <a:solidFill>
                      <a:schemeClr val="tx1"/>
                    </a:solidFill>
                    <a:latin typeface="나눔바른펜" panose="020B0503000000000000" pitchFamily="50" charset="-127"/>
                    <a:ea typeface="나눔바른펜" panose="020B0503000000000000" pitchFamily="50" charset="-127"/>
                  </a:rPr>
                  <a:t> </a:t>
                </a:r>
                <a:endParaRPr lang="en-US" altLang="ko-KR" sz="1600" dirty="0">
                  <a:solidFill>
                    <a:schemeClr val="tx1"/>
                  </a:solidFill>
                  <a:latin typeface="나눔바른펜" panose="020B0503000000000000" pitchFamily="50" charset="-127"/>
                  <a:ea typeface="나눔바른펜" panose="020B0503000000000000" pitchFamily="50" charset="-127"/>
                </a:endParaRPr>
              </a:p>
              <a:p>
                <a:pPr algn="ctr"/>
                <a:r>
                  <a:rPr lang="ko-KR" altLang="en-US" sz="1600" dirty="0">
                    <a:solidFill>
                      <a:schemeClr val="tx1"/>
                    </a:solidFill>
                    <a:latin typeface="나눔바른펜" panose="020B0503000000000000" pitchFamily="50" charset="-127"/>
                    <a:ea typeface="나눔바른펜" panose="020B0503000000000000" pitchFamily="50" charset="-127"/>
                  </a:rPr>
                  <a:t>등이 있습니다</a:t>
                </a:r>
                <a:r>
                  <a:rPr lang="en-US" altLang="ko-KR" sz="1600" dirty="0">
                    <a:solidFill>
                      <a:schemeClr val="tx1"/>
                    </a:solidFill>
                    <a:latin typeface="나눔바른펜" panose="020B0503000000000000" pitchFamily="50" charset="-127"/>
                    <a:ea typeface="나눔바른펜" panose="020B0503000000000000" pitchFamily="50" charset="-127"/>
                  </a:rPr>
                  <a:t>.</a:t>
                </a:r>
                <a:endParaRPr lang="ko-KR" altLang="en-US" sz="1600" dirty="0">
                  <a:solidFill>
                    <a:schemeClr val="tx1"/>
                  </a:solidFill>
                  <a:latin typeface="나눔바른펜" panose="020B0503000000000000" pitchFamily="50" charset="-127"/>
                  <a:ea typeface="나눔바른펜" panose="020B0503000000000000" pitchFamily="50" charset="-127"/>
                </a:endParaRPr>
              </a:p>
            </p:txBody>
          </p:sp>
        </p:grpSp>
        <p:grpSp>
          <p:nvGrpSpPr>
            <p:cNvPr id="3" name="그룹 2">
              <a:extLst>
                <a:ext uri="{FF2B5EF4-FFF2-40B4-BE49-F238E27FC236}">
                  <a16:creationId xmlns:a16="http://schemas.microsoft.com/office/drawing/2014/main" id="{E9610375-DD5F-42E3-AF13-AFD2562E7488}"/>
                </a:ext>
              </a:extLst>
            </p:cNvPr>
            <p:cNvGrpSpPr/>
            <p:nvPr/>
          </p:nvGrpSpPr>
          <p:grpSpPr>
            <a:xfrm>
              <a:off x="826963" y="3334509"/>
              <a:ext cx="4139381" cy="2106962"/>
              <a:chOff x="826963" y="3334509"/>
              <a:chExt cx="4139381" cy="2106962"/>
            </a:xfrm>
          </p:grpSpPr>
          <p:grpSp>
            <p:nvGrpSpPr>
              <p:cNvPr id="32" name="그룹 31">
                <a:extLst>
                  <a:ext uri="{FF2B5EF4-FFF2-40B4-BE49-F238E27FC236}">
                    <a16:creationId xmlns:a16="http://schemas.microsoft.com/office/drawing/2014/main" id="{C0C297FA-ECBD-4BE0-A8DB-FBE1A2374234}"/>
                  </a:ext>
                </a:extLst>
              </p:cNvPr>
              <p:cNvGrpSpPr/>
              <p:nvPr/>
            </p:nvGrpSpPr>
            <p:grpSpPr>
              <a:xfrm>
                <a:off x="826963" y="3334509"/>
                <a:ext cx="4139381" cy="2106962"/>
                <a:chOff x="757084" y="3519948"/>
                <a:chExt cx="3736258" cy="1582270"/>
              </a:xfrm>
            </p:grpSpPr>
            <p:sp>
              <p:nvSpPr>
                <p:cNvPr id="2" name="직사각형 1">
                  <a:extLst>
                    <a:ext uri="{FF2B5EF4-FFF2-40B4-BE49-F238E27FC236}">
                      <a16:creationId xmlns:a16="http://schemas.microsoft.com/office/drawing/2014/main" id="{BB8A4C21-FAAF-4378-B22A-BFF8DC758990}"/>
                    </a:ext>
                  </a:extLst>
                </p:cNvPr>
                <p:cNvSpPr/>
                <p:nvPr/>
              </p:nvSpPr>
              <p:spPr>
                <a:xfrm>
                  <a:off x="757084" y="3519948"/>
                  <a:ext cx="3736258" cy="1582270"/>
                </a:xfrm>
                <a:prstGeom prst="rect">
                  <a:avLst/>
                </a:prstGeom>
                <a:solidFill>
                  <a:schemeClr val="bg1">
                    <a:lumMod val="9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cxnSp>
              <p:nvCxnSpPr>
                <p:cNvPr id="30" name="직선 연결선 29">
                  <a:extLst>
                    <a:ext uri="{FF2B5EF4-FFF2-40B4-BE49-F238E27FC236}">
                      <a16:creationId xmlns:a16="http://schemas.microsoft.com/office/drawing/2014/main" id="{8F6D1E52-E8EF-4FB4-9788-A8F20E164178}"/>
                    </a:ext>
                  </a:extLst>
                </p:cNvPr>
                <p:cNvCxnSpPr/>
                <p:nvPr/>
              </p:nvCxnSpPr>
              <p:spPr>
                <a:xfrm>
                  <a:off x="757084" y="3549445"/>
                  <a:ext cx="3736258" cy="0"/>
                </a:xfrm>
                <a:prstGeom prst="line">
                  <a:avLst/>
                </a:prstGeom>
                <a:ln w="381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1" name="직선 연결선 30">
                  <a:extLst>
                    <a:ext uri="{FF2B5EF4-FFF2-40B4-BE49-F238E27FC236}">
                      <a16:creationId xmlns:a16="http://schemas.microsoft.com/office/drawing/2014/main" id="{5397A96D-CA31-4E5B-8ED2-7DAADEF4603D}"/>
                    </a:ext>
                  </a:extLst>
                </p:cNvPr>
                <p:cNvCxnSpPr/>
                <p:nvPr/>
              </p:nvCxnSpPr>
              <p:spPr>
                <a:xfrm>
                  <a:off x="757084" y="5102218"/>
                  <a:ext cx="3736258" cy="0"/>
                </a:xfrm>
                <a:prstGeom prst="line">
                  <a:avLst/>
                </a:prstGeom>
                <a:ln w="381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pic>
            <p:nvPicPr>
              <p:cNvPr id="34" name="그래픽 33" descr="남자">
                <a:extLst>
                  <a:ext uri="{FF2B5EF4-FFF2-40B4-BE49-F238E27FC236}">
                    <a16:creationId xmlns:a16="http://schemas.microsoft.com/office/drawing/2014/main" id="{10BFBF48-D909-4C89-A3CB-70DB3478300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/>
              </a:stretch>
            </p:blipFill>
            <p:spPr>
              <a:xfrm>
                <a:off x="2500904" y="4604379"/>
                <a:ext cx="791497" cy="791497"/>
              </a:xfrm>
              <a:prstGeom prst="rect">
                <a:avLst/>
              </a:prstGeom>
            </p:spPr>
          </p:pic>
          <p:sp>
            <p:nvSpPr>
              <p:cNvPr id="35" name="사각형: 둥근 모서리 34">
                <a:extLst>
                  <a:ext uri="{FF2B5EF4-FFF2-40B4-BE49-F238E27FC236}">
                    <a16:creationId xmlns:a16="http://schemas.microsoft.com/office/drawing/2014/main" id="{C9F7FC16-B1A0-46DF-8AD9-431FC2AB27F5}"/>
                  </a:ext>
                </a:extLst>
              </p:cNvPr>
              <p:cNvSpPr/>
              <p:nvPr/>
            </p:nvSpPr>
            <p:spPr>
              <a:xfrm>
                <a:off x="1023236" y="3388395"/>
                <a:ext cx="534999" cy="189350"/>
              </a:xfrm>
              <a:prstGeom prst="roundRect">
                <a:avLst/>
              </a:prstGeom>
              <a:solidFill>
                <a:schemeClr val="accent4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cxnSp>
            <p:nvCxnSpPr>
              <p:cNvPr id="38" name="직선 연결선 37">
                <a:extLst>
                  <a:ext uri="{FF2B5EF4-FFF2-40B4-BE49-F238E27FC236}">
                    <a16:creationId xmlns:a16="http://schemas.microsoft.com/office/drawing/2014/main" id="{22697726-F34A-4148-A907-764AE8A0FF9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558235" y="3585040"/>
                <a:ext cx="143037" cy="122391"/>
              </a:xfrm>
              <a:prstGeom prst="line">
                <a:avLst/>
              </a:prstGeom>
              <a:ln w="38100">
                <a:solidFill>
                  <a:schemeClr val="tx1"/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직선 연결선 44">
                <a:extLst>
                  <a:ext uri="{FF2B5EF4-FFF2-40B4-BE49-F238E27FC236}">
                    <a16:creationId xmlns:a16="http://schemas.microsoft.com/office/drawing/2014/main" id="{80883790-7AB7-433F-9334-46D0E27C6002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415845" y="3585040"/>
                <a:ext cx="68826" cy="200379"/>
              </a:xfrm>
              <a:prstGeom prst="line">
                <a:avLst/>
              </a:prstGeom>
              <a:ln w="38100">
                <a:solidFill>
                  <a:schemeClr val="tx1"/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" name="직선 연결선 48">
                <a:extLst>
                  <a:ext uri="{FF2B5EF4-FFF2-40B4-BE49-F238E27FC236}">
                    <a16:creationId xmlns:a16="http://schemas.microsoft.com/office/drawing/2014/main" id="{DA9A0CBE-2430-4806-85EE-0FDCB8DE60E3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1150088" y="3588088"/>
                <a:ext cx="63183" cy="197331"/>
              </a:xfrm>
              <a:prstGeom prst="line">
                <a:avLst/>
              </a:prstGeom>
              <a:ln w="38100">
                <a:solidFill>
                  <a:schemeClr val="tx1"/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직선 연결선 49">
                <a:extLst>
                  <a:ext uri="{FF2B5EF4-FFF2-40B4-BE49-F238E27FC236}">
                    <a16:creationId xmlns:a16="http://schemas.microsoft.com/office/drawing/2014/main" id="{5A1F54C7-7591-4739-A82B-2524742474A5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923412" y="3585040"/>
                <a:ext cx="114573" cy="122391"/>
              </a:xfrm>
              <a:prstGeom prst="line">
                <a:avLst/>
              </a:prstGeom>
              <a:ln w="38100">
                <a:solidFill>
                  <a:schemeClr val="tx1"/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6" name="사각형: 둥근 모서리 55">
                <a:extLst>
                  <a:ext uri="{FF2B5EF4-FFF2-40B4-BE49-F238E27FC236}">
                    <a16:creationId xmlns:a16="http://schemas.microsoft.com/office/drawing/2014/main" id="{54167587-8647-4A34-A42A-39E11B142F05}"/>
                  </a:ext>
                </a:extLst>
              </p:cNvPr>
              <p:cNvSpPr/>
              <p:nvPr/>
            </p:nvSpPr>
            <p:spPr>
              <a:xfrm>
                <a:off x="4231345" y="3395690"/>
                <a:ext cx="534999" cy="189350"/>
              </a:xfrm>
              <a:prstGeom prst="roundRect">
                <a:avLst/>
              </a:prstGeom>
              <a:solidFill>
                <a:schemeClr val="accent4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cxnSp>
            <p:nvCxnSpPr>
              <p:cNvPr id="57" name="직선 연결선 56">
                <a:extLst>
                  <a:ext uri="{FF2B5EF4-FFF2-40B4-BE49-F238E27FC236}">
                    <a16:creationId xmlns:a16="http://schemas.microsoft.com/office/drawing/2014/main" id="{F4D61DFF-CE6A-4E4F-9E1E-7776EE7EE08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766344" y="3592335"/>
                <a:ext cx="143037" cy="122391"/>
              </a:xfrm>
              <a:prstGeom prst="line">
                <a:avLst/>
              </a:prstGeom>
              <a:ln w="38100">
                <a:solidFill>
                  <a:schemeClr val="tx1"/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8" name="직선 연결선 57">
                <a:extLst>
                  <a:ext uri="{FF2B5EF4-FFF2-40B4-BE49-F238E27FC236}">
                    <a16:creationId xmlns:a16="http://schemas.microsoft.com/office/drawing/2014/main" id="{8F623DE4-05C4-4649-9C1B-AD45CF3BFAD6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623954" y="3592335"/>
                <a:ext cx="68826" cy="200379"/>
              </a:xfrm>
              <a:prstGeom prst="line">
                <a:avLst/>
              </a:prstGeom>
              <a:ln w="38100">
                <a:solidFill>
                  <a:schemeClr val="tx1"/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9" name="직선 연결선 58">
                <a:extLst>
                  <a:ext uri="{FF2B5EF4-FFF2-40B4-BE49-F238E27FC236}">
                    <a16:creationId xmlns:a16="http://schemas.microsoft.com/office/drawing/2014/main" id="{CA3886A5-036A-43E3-86DA-2507B2C684C9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4358197" y="3595383"/>
                <a:ext cx="63183" cy="197331"/>
              </a:xfrm>
              <a:prstGeom prst="line">
                <a:avLst/>
              </a:prstGeom>
              <a:ln w="38100">
                <a:solidFill>
                  <a:schemeClr val="tx1"/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0" name="직선 연결선 59">
                <a:extLst>
                  <a:ext uri="{FF2B5EF4-FFF2-40B4-BE49-F238E27FC236}">
                    <a16:creationId xmlns:a16="http://schemas.microsoft.com/office/drawing/2014/main" id="{BB8816C1-F2F8-4C78-8BBD-8E4DD8EA6376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4131521" y="3592335"/>
                <a:ext cx="114573" cy="122391"/>
              </a:xfrm>
              <a:prstGeom prst="line">
                <a:avLst/>
              </a:prstGeom>
              <a:ln w="38100">
                <a:solidFill>
                  <a:schemeClr val="tx1"/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61" name="TextBox 60">
                <a:extLst>
                  <a:ext uri="{FF2B5EF4-FFF2-40B4-BE49-F238E27FC236}">
                    <a16:creationId xmlns:a16="http://schemas.microsoft.com/office/drawing/2014/main" id="{9DF71BED-40BA-4655-8574-DDFF21C23CF6}"/>
                  </a:ext>
                </a:extLst>
              </p:cNvPr>
              <p:cNvSpPr txBox="1"/>
              <p:nvPr/>
            </p:nvSpPr>
            <p:spPr>
              <a:xfrm>
                <a:off x="1037985" y="3831014"/>
                <a:ext cx="843501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1400" b="1" dirty="0">
                    <a:latin typeface="나눔바른펜" panose="020B0503000000000000" pitchFamily="50" charset="-127"/>
                    <a:ea typeface="나눔바른펜" panose="020B0503000000000000" pitchFamily="50" charset="-127"/>
                  </a:rPr>
                  <a:t>macAddr1</a:t>
                </a:r>
                <a:endParaRPr lang="ko-KR" altLang="en-US" sz="1400" b="1" dirty="0">
                  <a:latin typeface="나눔바른펜" panose="020B0503000000000000" pitchFamily="50" charset="-127"/>
                  <a:ea typeface="나눔바른펜" panose="020B0503000000000000" pitchFamily="50" charset="-127"/>
                </a:endParaRPr>
              </a:p>
            </p:txBody>
          </p:sp>
          <p:sp>
            <p:nvSpPr>
              <p:cNvPr id="62" name="TextBox 61">
                <a:extLst>
                  <a:ext uri="{FF2B5EF4-FFF2-40B4-BE49-F238E27FC236}">
                    <a16:creationId xmlns:a16="http://schemas.microsoft.com/office/drawing/2014/main" id="{CFD91EE0-89CD-486C-87E9-D0EF0E4CF037}"/>
                  </a:ext>
                </a:extLst>
              </p:cNvPr>
              <p:cNvSpPr txBox="1"/>
              <p:nvPr/>
            </p:nvSpPr>
            <p:spPr>
              <a:xfrm>
                <a:off x="4050213" y="3826777"/>
                <a:ext cx="864339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1400" b="1" dirty="0">
                    <a:latin typeface="나눔바른펜" panose="020B0503000000000000" pitchFamily="50" charset="-127"/>
                    <a:ea typeface="나눔바른펜" panose="020B0503000000000000" pitchFamily="50" charset="-127"/>
                  </a:rPr>
                  <a:t>macAddr2</a:t>
                </a:r>
                <a:endParaRPr lang="ko-KR" altLang="en-US" sz="1400" b="1" dirty="0">
                  <a:latin typeface="나눔바른펜" panose="020B0503000000000000" pitchFamily="50" charset="-127"/>
                  <a:ea typeface="나눔바른펜" panose="020B0503000000000000" pitchFamily="50" charset="-127"/>
                </a:endParaRPr>
              </a:p>
            </p:txBody>
          </p:sp>
          <p:sp>
            <p:nvSpPr>
              <p:cNvPr id="63" name="TextBox 62">
                <a:extLst>
                  <a:ext uri="{FF2B5EF4-FFF2-40B4-BE49-F238E27FC236}">
                    <a16:creationId xmlns:a16="http://schemas.microsoft.com/office/drawing/2014/main" id="{EE75E917-25F2-4659-9792-A06BFA6F6BCB}"/>
                  </a:ext>
                </a:extLst>
              </p:cNvPr>
              <p:cNvSpPr txBox="1"/>
              <p:nvPr/>
            </p:nvSpPr>
            <p:spPr>
              <a:xfrm>
                <a:off x="1023236" y="4164657"/>
                <a:ext cx="777777" cy="1015663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ko-KR" altLang="en-US" sz="1200" b="1" dirty="0">
                    <a:latin typeface="나눔바른펜" panose="020B0503000000000000" pitchFamily="50" charset="-127"/>
                    <a:ea typeface="나눔바른펜" panose="020B0503000000000000" pitchFamily="50" charset="-127"/>
                  </a:rPr>
                  <a:t>자판기</a:t>
                </a:r>
                <a:endParaRPr lang="en-US" altLang="ko-KR" sz="1200" b="1" dirty="0">
                  <a:latin typeface="나눔바른펜" panose="020B0503000000000000" pitchFamily="50" charset="-127"/>
                  <a:ea typeface="나눔바른펜" panose="020B0503000000000000" pitchFamily="50" charset="-127"/>
                </a:endParaRPr>
              </a:p>
              <a:p>
                <a:pPr algn="ctr"/>
                <a:r>
                  <a:rPr lang="ko-KR" altLang="en-US" sz="1200" b="1" dirty="0">
                    <a:latin typeface="나눔바른펜" panose="020B0503000000000000" pitchFamily="50" charset="-127"/>
                    <a:ea typeface="나눔바른펜" panose="020B0503000000000000" pitchFamily="50" charset="-127"/>
                  </a:rPr>
                  <a:t>엘리베이터</a:t>
                </a:r>
                <a:endParaRPr lang="en-US" altLang="ko-KR" sz="1200" b="1" dirty="0">
                  <a:latin typeface="나눔바른펜" panose="020B0503000000000000" pitchFamily="50" charset="-127"/>
                  <a:ea typeface="나눔바른펜" panose="020B0503000000000000" pitchFamily="50" charset="-127"/>
                </a:endParaRPr>
              </a:p>
              <a:p>
                <a:pPr algn="ctr"/>
                <a:r>
                  <a:rPr lang="en-US" altLang="ko-KR" sz="1200" b="1" dirty="0">
                    <a:latin typeface="나눔바른펜" panose="020B0503000000000000" pitchFamily="50" charset="-127"/>
                    <a:ea typeface="나눔바른펜" panose="020B0503000000000000" pitchFamily="50" charset="-127"/>
                  </a:rPr>
                  <a:t>.</a:t>
                </a:r>
              </a:p>
              <a:p>
                <a:pPr algn="ctr"/>
                <a:r>
                  <a:rPr lang="en-US" altLang="ko-KR" sz="1200" b="1" dirty="0">
                    <a:latin typeface="나눔바른펜" panose="020B0503000000000000" pitchFamily="50" charset="-127"/>
                    <a:ea typeface="나눔바른펜" panose="020B0503000000000000" pitchFamily="50" charset="-127"/>
                  </a:rPr>
                  <a:t>.</a:t>
                </a:r>
              </a:p>
              <a:p>
                <a:pPr algn="ctr"/>
                <a:r>
                  <a:rPr lang="en-US" altLang="ko-KR" sz="1200" b="1" dirty="0">
                    <a:latin typeface="나눔바른펜" panose="020B0503000000000000" pitchFamily="50" charset="-127"/>
                    <a:ea typeface="나눔바른펜" panose="020B0503000000000000" pitchFamily="50" charset="-127"/>
                  </a:rPr>
                  <a:t>.</a:t>
                </a:r>
                <a:endParaRPr lang="ko-KR" altLang="en-US" sz="1200" b="1" dirty="0">
                  <a:latin typeface="나눔바른펜" panose="020B0503000000000000" pitchFamily="50" charset="-127"/>
                  <a:ea typeface="나눔바른펜" panose="020B0503000000000000" pitchFamily="50" charset="-127"/>
                </a:endParaRPr>
              </a:p>
            </p:txBody>
          </p:sp>
          <p:sp>
            <p:nvSpPr>
              <p:cNvPr id="64" name="TextBox 63">
                <a:extLst>
                  <a:ext uri="{FF2B5EF4-FFF2-40B4-BE49-F238E27FC236}">
                    <a16:creationId xmlns:a16="http://schemas.microsoft.com/office/drawing/2014/main" id="{8B6B7E2D-8F62-43EC-86CD-C09793F514D5}"/>
                  </a:ext>
                </a:extLst>
              </p:cNvPr>
              <p:cNvSpPr txBox="1"/>
              <p:nvPr/>
            </p:nvSpPr>
            <p:spPr>
              <a:xfrm>
                <a:off x="4055823" y="4180149"/>
                <a:ext cx="853119" cy="1015663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ko-KR" altLang="en-US" sz="1200" b="1" dirty="0">
                    <a:latin typeface="나눔바른펜" panose="020B0503000000000000" pitchFamily="50" charset="-127"/>
                    <a:ea typeface="나눔바른펜" panose="020B0503000000000000" pitchFamily="50" charset="-127"/>
                  </a:rPr>
                  <a:t>실습실 </a:t>
                </a:r>
                <a:r>
                  <a:rPr lang="en-US" altLang="ko-KR" sz="1200" b="1" dirty="0">
                    <a:latin typeface="나눔바른펜" panose="020B0503000000000000" pitchFamily="50" charset="-127"/>
                    <a:ea typeface="나눔바른펜" panose="020B0503000000000000" pitchFamily="50" charset="-127"/>
                  </a:rPr>
                  <a:t>3183</a:t>
                </a:r>
              </a:p>
              <a:p>
                <a:pPr algn="ctr"/>
                <a:r>
                  <a:rPr lang="ko-KR" altLang="en-US" sz="1200" b="1" dirty="0">
                    <a:latin typeface="나눔바른펜" panose="020B0503000000000000" pitchFamily="50" charset="-127"/>
                    <a:ea typeface="나눔바른펜" panose="020B0503000000000000" pitchFamily="50" charset="-127"/>
                  </a:rPr>
                  <a:t>실습실 </a:t>
                </a:r>
                <a:r>
                  <a:rPr lang="en-US" altLang="ko-KR" sz="1200" b="1" dirty="0">
                    <a:latin typeface="나눔바른펜" panose="020B0503000000000000" pitchFamily="50" charset="-127"/>
                    <a:ea typeface="나눔바른펜" panose="020B0503000000000000" pitchFamily="50" charset="-127"/>
                  </a:rPr>
                  <a:t>3182</a:t>
                </a:r>
              </a:p>
              <a:p>
                <a:pPr algn="ctr"/>
                <a:r>
                  <a:rPr lang="en-US" altLang="ko-KR" sz="1200" b="1" dirty="0">
                    <a:latin typeface="나눔바른펜" panose="020B0503000000000000" pitchFamily="50" charset="-127"/>
                    <a:ea typeface="나눔바른펜" panose="020B0503000000000000" pitchFamily="50" charset="-127"/>
                  </a:rPr>
                  <a:t>.</a:t>
                </a:r>
              </a:p>
              <a:p>
                <a:pPr algn="ctr"/>
                <a:r>
                  <a:rPr lang="en-US" altLang="ko-KR" sz="1200" b="1" dirty="0">
                    <a:latin typeface="나눔바른펜" panose="020B0503000000000000" pitchFamily="50" charset="-127"/>
                    <a:ea typeface="나눔바른펜" panose="020B0503000000000000" pitchFamily="50" charset="-127"/>
                  </a:rPr>
                  <a:t>.</a:t>
                </a:r>
              </a:p>
              <a:p>
                <a:pPr algn="ctr"/>
                <a:r>
                  <a:rPr lang="en-US" altLang="ko-KR" sz="1200" b="1" dirty="0">
                    <a:latin typeface="나눔바른펜" panose="020B0503000000000000" pitchFamily="50" charset="-127"/>
                    <a:ea typeface="나눔바른펜" panose="020B0503000000000000" pitchFamily="50" charset="-127"/>
                  </a:rPr>
                  <a:t>.</a:t>
                </a:r>
                <a:endParaRPr lang="ko-KR" altLang="en-US" sz="1200" b="1" dirty="0">
                  <a:latin typeface="나눔바른펜" panose="020B0503000000000000" pitchFamily="50" charset="-127"/>
                  <a:ea typeface="나눔바른펜" panose="020B0503000000000000" pitchFamily="50" charset="-127"/>
                </a:endParaRPr>
              </a:p>
            </p:txBody>
          </p:sp>
          <p:sp>
            <p:nvSpPr>
              <p:cNvPr id="65" name="화살표: 오른쪽 64">
                <a:extLst>
                  <a:ext uri="{FF2B5EF4-FFF2-40B4-BE49-F238E27FC236}">
                    <a16:creationId xmlns:a16="http://schemas.microsoft.com/office/drawing/2014/main" id="{7A3805A8-8CAB-438E-A024-DCDE6C02B427}"/>
                  </a:ext>
                </a:extLst>
              </p:cNvPr>
              <p:cNvSpPr/>
              <p:nvPr/>
            </p:nvSpPr>
            <p:spPr>
              <a:xfrm rot="10800000">
                <a:off x="2097781" y="4927355"/>
                <a:ext cx="403123" cy="181701"/>
              </a:xfrm>
              <a:prstGeom prst="rightArrow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66" name="TextBox 65">
                <a:extLst>
                  <a:ext uri="{FF2B5EF4-FFF2-40B4-BE49-F238E27FC236}">
                    <a16:creationId xmlns:a16="http://schemas.microsoft.com/office/drawing/2014/main" id="{2C056370-97EA-444C-922F-2F10B3FBD1DF}"/>
                  </a:ext>
                </a:extLst>
              </p:cNvPr>
              <p:cNvSpPr txBox="1"/>
              <p:nvPr/>
            </p:nvSpPr>
            <p:spPr>
              <a:xfrm>
                <a:off x="2328055" y="3436357"/>
                <a:ext cx="105990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b="1" dirty="0">
                    <a:latin typeface="나눔바른펜" panose="020B0503000000000000" pitchFamily="50" charset="-127"/>
                    <a:ea typeface="나눔바른펜" panose="020B0503000000000000" pitchFamily="50" charset="-127"/>
                  </a:rPr>
                  <a:t>DGU</a:t>
                </a:r>
                <a:r>
                  <a:rPr lang="ko-KR" altLang="en-US" b="1" dirty="0">
                    <a:latin typeface="나눔바른펜" panose="020B0503000000000000" pitchFamily="50" charset="-127"/>
                    <a:ea typeface="나눔바른펜" panose="020B0503000000000000" pitchFamily="50" charset="-127"/>
                  </a:rPr>
                  <a:t> </a:t>
                </a:r>
                <a:r>
                  <a:rPr lang="en-US" altLang="ko-KR" b="1" dirty="0">
                    <a:latin typeface="나눔바른펜" panose="020B0503000000000000" pitchFamily="50" charset="-127"/>
                    <a:ea typeface="나눔바른펜" panose="020B0503000000000000" pitchFamily="50" charset="-127"/>
                  </a:rPr>
                  <a:t>WIFI</a:t>
                </a:r>
                <a:endParaRPr lang="ko-KR" altLang="en-US" b="1" dirty="0">
                  <a:latin typeface="나눔바른펜" panose="020B0503000000000000" pitchFamily="50" charset="-127"/>
                  <a:ea typeface="나눔바른펜" panose="020B0503000000000000" pitchFamily="50" charset="-127"/>
                </a:endParaRPr>
              </a:p>
            </p:txBody>
          </p:sp>
        </p:grpSp>
        <p:sp>
          <p:nvSpPr>
            <p:cNvPr id="36" name="직사각형 35">
              <a:extLst>
                <a:ext uri="{FF2B5EF4-FFF2-40B4-BE49-F238E27FC236}">
                  <a16:creationId xmlns:a16="http://schemas.microsoft.com/office/drawing/2014/main" id="{9F69865E-386F-45EE-A9FE-E526FC215EFE}"/>
                </a:ext>
              </a:extLst>
            </p:cNvPr>
            <p:cNvSpPr/>
            <p:nvPr/>
          </p:nvSpPr>
          <p:spPr>
            <a:xfrm>
              <a:off x="416428" y="1970788"/>
              <a:ext cx="8136904" cy="4124266"/>
            </a:xfrm>
            <a:prstGeom prst="rect">
              <a:avLst/>
            </a:prstGeom>
            <a:noFill/>
            <a:ln w="38100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31118319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>
            <a:extLst>
              <a:ext uri="{FF2B5EF4-FFF2-40B4-BE49-F238E27FC236}">
                <a16:creationId xmlns:a16="http://schemas.microsoft.com/office/drawing/2014/main" id="{97B2EAB9-8FCD-43B4-8154-414BB3371AC9}"/>
              </a:ext>
            </a:extLst>
          </p:cNvPr>
          <p:cNvSpPr txBox="1"/>
          <p:nvPr/>
        </p:nvSpPr>
        <p:spPr>
          <a:xfrm>
            <a:off x="1198523" y="428942"/>
            <a:ext cx="6305869" cy="11387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000" b="1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어플리케이션 설명</a:t>
            </a:r>
            <a:r>
              <a:rPr lang="en-US" altLang="ko-KR" sz="4000" b="1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 </a:t>
            </a:r>
          </a:p>
          <a:p>
            <a:r>
              <a:rPr lang="en-US" altLang="ko-KR" sz="2800" b="1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- </a:t>
            </a:r>
            <a:r>
              <a:rPr lang="ko-KR" altLang="en-US" sz="2800" b="1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실내</a:t>
            </a:r>
            <a:endParaRPr lang="en-US" altLang="ko-KR" sz="2800" b="1" dirty="0"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BA82CDCD-FA49-4868-B93F-FDAA3DF9ED18}"/>
              </a:ext>
            </a:extLst>
          </p:cNvPr>
          <p:cNvSpPr txBox="1"/>
          <p:nvPr/>
        </p:nvSpPr>
        <p:spPr>
          <a:xfrm>
            <a:off x="-562214" y="-29497"/>
            <a:ext cx="2417035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8800" b="1" dirty="0">
                <a:ln>
                  <a:solidFill>
                    <a:srgbClr val="FFCB05">
                      <a:alpha val="40000"/>
                    </a:srgbClr>
                  </a:solidFill>
                </a:ln>
                <a:solidFill>
                  <a:srgbClr val="FFCB05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2.</a:t>
            </a:r>
            <a:endParaRPr lang="ko-KR" altLang="en-US" sz="8800" b="1" dirty="0">
              <a:ln>
                <a:solidFill>
                  <a:srgbClr val="FFCB05">
                    <a:alpha val="40000"/>
                  </a:srgbClr>
                </a:solidFill>
              </a:ln>
              <a:solidFill>
                <a:srgbClr val="FFCB05"/>
              </a:solidFill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D32C76FC-1AF7-40A9-A67B-52A39B4BDEDC}"/>
              </a:ext>
            </a:extLst>
          </p:cNvPr>
          <p:cNvGrpSpPr/>
          <p:nvPr/>
        </p:nvGrpSpPr>
        <p:grpSpPr>
          <a:xfrm>
            <a:off x="503548" y="1626326"/>
            <a:ext cx="8136904" cy="4931790"/>
            <a:chOff x="416428" y="1626326"/>
            <a:chExt cx="8136904" cy="4931790"/>
          </a:xfrm>
        </p:grpSpPr>
        <p:sp>
          <p:nvSpPr>
            <p:cNvPr id="36" name="직사각형 35">
              <a:extLst>
                <a:ext uri="{FF2B5EF4-FFF2-40B4-BE49-F238E27FC236}">
                  <a16:creationId xmlns:a16="http://schemas.microsoft.com/office/drawing/2014/main" id="{84359987-7043-490A-87A8-7397EF005899}"/>
                </a:ext>
              </a:extLst>
            </p:cNvPr>
            <p:cNvSpPr/>
            <p:nvPr/>
          </p:nvSpPr>
          <p:spPr>
            <a:xfrm>
              <a:off x="416428" y="1626326"/>
              <a:ext cx="8136904" cy="4931790"/>
            </a:xfrm>
            <a:prstGeom prst="rect">
              <a:avLst/>
            </a:prstGeom>
            <a:noFill/>
            <a:ln w="38100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  <p:grpSp>
          <p:nvGrpSpPr>
            <p:cNvPr id="10" name="그룹 9">
              <a:extLst>
                <a:ext uri="{FF2B5EF4-FFF2-40B4-BE49-F238E27FC236}">
                  <a16:creationId xmlns:a16="http://schemas.microsoft.com/office/drawing/2014/main" id="{7B909031-03D4-4603-A6D9-53C20DA9914B}"/>
                </a:ext>
              </a:extLst>
            </p:cNvPr>
            <p:cNvGrpSpPr/>
            <p:nvPr/>
          </p:nvGrpSpPr>
          <p:grpSpPr>
            <a:xfrm>
              <a:off x="2083407" y="1796424"/>
              <a:ext cx="4977186" cy="4591594"/>
              <a:chOff x="1928957" y="1891982"/>
              <a:chExt cx="4977186" cy="4591594"/>
            </a:xfrm>
          </p:grpSpPr>
          <p:pic>
            <p:nvPicPr>
              <p:cNvPr id="6" name="그림 5">
                <a:extLst>
                  <a:ext uri="{FF2B5EF4-FFF2-40B4-BE49-F238E27FC236}">
                    <a16:creationId xmlns:a16="http://schemas.microsoft.com/office/drawing/2014/main" id="{0CD26A11-607F-4CAF-9987-8F6EAEE2CBE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4484880" y="1891982"/>
                <a:ext cx="2421263" cy="4591594"/>
              </a:xfrm>
              <a:prstGeom prst="rect">
                <a:avLst/>
              </a:prstGeom>
            </p:spPr>
          </p:pic>
          <p:pic>
            <p:nvPicPr>
              <p:cNvPr id="8" name="그림 7">
                <a:extLst>
                  <a:ext uri="{FF2B5EF4-FFF2-40B4-BE49-F238E27FC236}">
                    <a16:creationId xmlns:a16="http://schemas.microsoft.com/office/drawing/2014/main" id="{3CFC8DA9-26D2-4C4A-BAB0-1059C81986F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928957" y="1891982"/>
                <a:ext cx="2422500" cy="4590000"/>
              </a:xfrm>
              <a:prstGeom prst="rect">
                <a:avLst/>
              </a:prstGeom>
            </p:spPr>
          </p:pic>
        </p:grpSp>
      </p:grpSp>
    </p:spTree>
    <p:extLst>
      <p:ext uri="{BB962C8B-B14F-4D97-AF65-F5344CB8AC3E}">
        <p14:creationId xmlns:p14="http://schemas.microsoft.com/office/powerpoint/2010/main" val="240605116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>
            <a:extLst>
              <a:ext uri="{FF2B5EF4-FFF2-40B4-BE49-F238E27FC236}">
                <a16:creationId xmlns:a16="http://schemas.microsoft.com/office/drawing/2014/main" id="{97B2EAB9-8FCD-43B4-8154-414BB3371AC9}"/>
              </a:ext>
            </a:extLst>
          </p:cNvPr>
          <p:cNvSpPr txBox="1"/>
          <p:nvPr/>
        </p:nvSpPr>
        <p:spPr>
          <a:xfrm>
            <a:off x="1198523" y="428942"/>
            <a:ext cx="6305869" cy="11387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000" b="1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어플리케이션 설명</a:t>
            </a:r>
            <a:r>
              <a:rPr lang="en-US" altLang="ko-KR" sz="4000" b="1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 </a:t>
            </a:r>
          </a:p>
          <a:p>
            <a:r>
              <a:rPr lang="en-US" altLang="ko-KR" sz="2800" b="1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- </a:t>
            </a:r>
            <a:r>
              <a:rPr lang="ko-KR" altLang="en-US" sz="2800" b="1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시스템 구성도</a:t>
            </a:r>
            <a:endParaRPr lang="en-US" altLang="ko-KR" sz="2800" b="1" dirty="0"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A58E1BD-DAB3-43A3-A543-DA679288F33C}"/>
              </a:ext>
            </a:extLst>
          </p:cNvPr>
          <p:cNvSpPr txBox="1"/>
          <p:nvPr/>
        </p:nvSpPr>
        <p:spPr>
          <a:xfrm>
            <a:off x="-562214" y="-29497"/>
            <a:ext cx="2417035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8800" b="1" dirty="0">
                <a:ln>
                  <a:solidFill>
                    <a:srgbClr val="FFCB05">
                      <a:alpha val="40000"/>
                    </a:srgbClr>
                  </a:solidFill>
                </a:ln>
                <a:solidFill>
                  <a:srgbClr val="FFCB05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2.</a:t>
            </a:r>
            <a:endParaRPr lang="ko-KR" altLang="en-US" sz="8800" b="1" dirty="0">
              <a:ln>
                <a:solidFill>
                  <a:srgbClr val="FFCB05">
                    <a:alpha val="40000"/>
                  </a:srgbClr>
                </a:solidFill>
              </a:ln>
              <a:solidFill>
                <a:srgbClr val="FFCB05"/>
              </a:solidFill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</p:txBody>
      </p:sp>
      <p:pic>
        <p:nvPicPr>
          <p:cNvPr id="1025" name="_x309286880" descr="EMB00001db063fc">
            <a:extLst>
              <a:ext uri="{FF2B5EF4-FFF2-40B4-BE49-F238E27FC236}">
                <a16:creationId xmlns:a16="http://schemas.microsoft.com/office/drawing/2014/main" id="{703E1ABC-414B-4977-B56D-D31DF9D3D71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85143" y="2279527"/>
            <a:ext cx="5573713" cy="35067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직사각형 7">
            <a:extLst>
              <a:ext uri="{FF2B5EF4-FFF2-40B4-BE49-F238E27FC236}">
                <a16:creationId xmlns:a16="http://schemas.microsoft.com/office/drawing/2014/main" id="{7F3024B2-C0D4-466D-A093-365C6534A8CA}"/>
              </a:ext>
            </a:extLst>
          </p:cNvPr>
          <p:cNvSpPr/>
          <p:nvPr/>
        </p:nvSpPr>
        <p:spPr>
          <a:xfrm>
            <a:off x="503548" y="1970788"/>
            <a:ext cx="8136904" cy="4124266"/>
          </a:xfrm>
          <a:prstGeom prst="rect">
            <a:avLst/>
          </a:prstGeom>
          <a:noFill/>
          <a:ln w="3810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5429153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1620</TotalTime>
  <Words>421</Words>
  <Application>Microsoft Office PowerPoint</Application>
  <PresentationFormat>화면 슬라이드 쇼(4:3)</PresentationFormat>
  <Paragraphs>136</Paragraphs>
  <Slides>16</Slides>
  <Notes>13</Notes>
  <HiddenSlides>0</HiddenSlides>
  <MMClips>1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16</vt:i4>
      </vt:variant>
    </vt:vector>
  </HeadingPairs>
  <TitlesOfParts>
    <vt:vector size="23" baseType="lpstr">
      <vt:lpstr>Wingdings</vt:lpstr>
      <vt:lpstr>맑은 고딕</vt:lpstr>
      <vt:lpstr>Arial</vt:lpstr>
      <vt:lpstr>Calibri</vt:lpstr>
      <vt:lpstr>나눔바른펜</vt:lpstr>
      <vt:lpstr>Calibri Light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ICCT</dc:creator>
  <cp:lastModifiedBy>원옌</cp:lastModifiedBy>
  <cp:revision>161</cp:revision>
  <dcterms:created xsi:type="dcterms:W3CDTF">2016-09-19T23:57:10Z</dcterms:created>
  <dcterms:modified xsi:type="dcterms:W3CDTF">2018-12-18T03:59:38Z</dcterms:modified>
</cp:coreProperties>
</file>

<file path=docProps/thumbnail.jpeg>
</file>